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9"/>
  </p:notesMasterIdLst>
  <p:sldIdLst>
    <p:sldId id="256" r:id="rId3"/>
    <p:sldId id="1675" r:id="rId4"/>
    <p:sldId id="1684" r:id="rId5"/>
    <p:sldId id="1681" r:id="rId6"/>
    <p:sldId id="1695" r:id="rId7"/>
    <p:sldId id="1677" r:id="rId8"/>
    <p:sldId id="1739" r:id="rId10"/>
    <p:sldId id="1735" r:id="rId11"/>
    <p:sldId id="1780" r:id="rId12"/>
    <p:sldId id="1688" r:id="rId13"/>
    <p:sldId id="1692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4B4B"/>
    <a:srgbClr val="AEAEAE"/>
    <a:srgbClr val="DC6E00"/>
    <a:srgbClr val="FEA700"/>
    <a:srgbClr val="FAF7D4"/>
    <a:srgbClr val="1A9173"/>
    <a:srgbClr val="06C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86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0%</c:formatCode>
                <c:ptCount val="4"/>
                <c:pt idx="0">
                  <c:v>0.2</c:v>
                </c:pt>
                <c:pt idx="1">
                  <c:v>0.35</c:v>
                </c:pt>
                <c:pt idx="2">
                  <c:v>0.25</c:v>
                </c:pt>
                <c:pt idx="3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0%</c:formatCode>
                <c:ptCount val="4"/>
                <c:pt idx="0">
                  <c:v>0.2</c:v>
                </c:pt>
                <c:pt idx="1">
                  <c:v>0.35</c:v>
                </c:pt>
                <c:pt idx="2">
                  <c:v>0.25</c:v>
                </c:pt>
                <c:pt idx="3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0%</c:formatCode>
                <c:ptCount val="4"/>
                <c:pt idx="0">
                  <c:v>0.2</c:v>
                </c:pt>
                <c:pt idx="1">
                  <c:v>0.35</c:v>
                </c:pt>
                <c:pt idx="2">
                  <c:v>0.25</c:v>
                </c:pt>
                <c:pt idx="3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0%</c:formatCode>
                <c:ptCount val="4"/>
                <c:pt idx="0">
                  <c:v>0.2</c:v>
                </c:pt>
                <c:pt idx="1">
                  <c:v>0.35</c:v>
                </c:pt>
                <c:pt idx="2">
                  <c:v>0.25</c:v>
                </c:pt>
                <c:pt idx="3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AE7A9-AFAC-43DF-8CA2-C8CF00B09D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FC556-CA6E-439C-B5EC-B44A435AC7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" name="Rectangle 9674"/>
          <p:cNvSpPr>
            <a:spLocks noChangeArrowheads="1"/>
          </p:cNvSpPr>
          <p:nvPr/>
        </p:nvSpPr>
        <p:spPr bwMode="auto">
          <a:xfrm>
            <a:off x="-1588" y="0"/>
            <a:ext cx="12193588" cy="69135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3365501" y="893687"/>
            <a:ext cx="5461000" cy="4588780"/>
            <a:chOff x="3743325" y="1325563"/>
            <a:chExt cx="4949825" cy="4159250"/>
          </a:xfrm>
        </p:grpSpPr>
        <p:sp>
          <p:nvSpPr>
            <p:cNvPr id="19867" name="Freeform 9675"/>
            <p:cNvSpPr/>
            <p:nvPr/>
          </p:nvSpPr>
          <p:spPr bwMode="auto">
            <a:xfrm>
              <a:off x="4579938" y="1325563"/>
              <a:ext cx="3162300" cy="4159250"/>
            </a:xfrm>
            <a:custGeom>
              <a:avLst/>
              <a:gdLst>
                <a:gd name="T0" fmla="*/ 1109 w 1667"/>
                <a:gd name="T1" fmla="*/ 572 h 2192"/>
                <a:gd name="T2" fmla="*/ 1109 w 1667"/>
                <a:gd name="T3" fmla="*/ 172 h 2192"/>
                <a:gd name="T4" fmla="*/ 1162 w 1667"/>
                <a:gd name="T5" fmla="*/ 172 h 2192"/>
                <a:gd name="T6" fmla="*/ 1213 w 1667"/>
                <a:gd name="T7" fmla="*/ 100 h 2192"/>
                <a:gd name="T8" fmla="*/ 1213 w 1667"/>
                <a:gd name="T9" fmla="*/ 52 h 2192"/>
                <a:gd name="T10" fmla="*/ 1162 w 1667"/>
                <a:gd name="T11" fmla="*/ 0 h 2192"/>
                <a:gd name="T12" fmla="*/ 516 w 1667"/>
                <a:gd name="T13" fmla="*/ 0 h 2192"/>
                <a:gd name="T14" fmla="*/ 445 w 1667"/>
                <a:gd name="T15" fmla="*/ 52 h 2192"/>
                <a:gd name="T16" fmla="*/ 445 w 1667"/>
                <a:gd name="T17" fmla="*/ 100 h 2192"/>
                <a:gd name="T18" fmla="*/ 516 w 1667"/>
                <a:gd name="T19" fmla="*/ 172 h 2192"/>
                <a:gd name="T20" fmla="*/ 553 w 1667"/>
                <a:gd name="T21" fmla="*/ 172 h 2192"/>
                <a:gd name="T22" fmla="*/ 553 w 1667"/>
                <a:gd name="T23" fmla="*/ 571 h 2192"/>
                <a:gd name="T24" fmla="*/ 0 w 1667"/>
                <a:gd name="T25" fmla="*/ 1358 h 2192"/>
                <a:gd name="T26" fmla="*/ 837 w 1667"/>
                <a:gd name="T27" fmla="*/ 2192 h 2192"/>
                <a:gd name="T28" fmla="*/ 1667 w 1667"/>
                <a:gd name="T29" fmla="*/ 1358 h 2192"/>
                <a:gd name="T30" fmla="*/ 1109 w 1667"/>
                <a:gd name="T31" fmla="*/ 57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7" h="2192">
                  <a:moveTo>
                    <a:pt x="1109" y="572"/>
                  </a:moveTo>
                  <a:cubicBezTo>
                    <a:pt x="1109" y="172"/>
                    <a:pt x="1109" y="172"/>
                    <a:pt x="1109" y="172"/>
                  </a:cubicBezTo>
                  <a:cubicBezTo>
                    <a:pt x="1162" y="172"/>
                    <a:pt x="1162" y="172"/>
                    <a:pt x="1162" y="172"/>
                  </a:cubicBezTo>
                  <a:cubicBezTo>
                    <a:pt x="1196" y="172"/>
                    <a:pt x="1213" y="134"/>
                    <a:pt x="1213" y="100"/>
                  </a:cubicBezTo>
                  <a:cubicBezTo>
                    <a:pt x="1213" y="52"/>
                    <a:pt x="1213" y="52"/>
                    <a:pt x="1213" y="52"/>
                  </a:cubicBezTo>
                  <a:cubicBezTo>
                    <a:pt x="1213" y="18"/>
                    <a:pt x="1196" y="0"/>
                    <a:pt x="1162" y="0"/>
                  </a:cubicBezTo>
                  <a:cubicBezTo>
                    <a:pt x="516" y="0"/>
                    <a:pt x="516" y="0"/>
                    <a:pt x="516" y="0"/>
                  </a:cubicBezTo>
                  <a:cubicBezTo>
                    <a:pt x="482" y="0"/>
                    <a:pt x="445" y="18"/>
                    <a:pt x="445" y="52"/>
                  </a:cubicBezTo>
                  <a:cubicBezTo>
                    <a:pt x="445" y="100"/>
                    <a:pt x="445" y="100"/>
                    <a:pt x="445" y="100"/>
                  </a:cubicBezTo>
                  <a:cubicBezTo>
                    <a:pt x="445" y="134"/>
                    <a:pt x="482" y="172"/>
                    <a:pt x="516" y="172"/>
                  </a:cubicBezTo>
                  <a:cubicBezTo>
                    <a:pt x="553" y="172"/>
                    <a:pt x="553" y="172"/>
                    <a:pt x="553" y="172"/>
                  </a:cubicBezTo>
                  <a:cubicBezTo>
                    <a:pt x="553" y="571"/>
                    <a:pt x="553" y="571"/>
                    <a:pt x="553" y="571"/>
                  </a:cubicBezTo>
                  <a:cubicBezTo>
                    <a:pt x="229" y="685"/>
                    <a:pt x="0" y="994"/>
                    <a:pt x="0" y="1358"/>
                  </a:cubicBezTo>
                  <a:cubicBezTo>
                    <a:pt x="0" y="1819"/>
                    <a:pt x="376" y="2192"/>
                    <a:pt x="837" y="2192"/>
                  </a:cubicBezTo>
                  <a:cubicBezTo>
                    <a:pt x="1298" y="2192"/>
                    <a:pt x="1667" y="1819"/>
                    <a:pt x="1667" y="1358"/>
                  </a:cubicBezTo>
                  <a:cubicBezTo>
                    <a:pt x="1667" y="996"/>
                    <a:pt x="1433" y="688"/>
                    <a:pt x="1109" y="572"/>
                  </a:cubicBezTo>
                  <a:close/>
                </a:path>
              </a:pathLst>
            </a:custGeom>
            <a:noFill/>
            <a:ln w="30163" cap="flat">
              <a:solidFill>
                <a:srgbClr val="D9D6A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68" name="Rectangle 9676"/>
            <p:cNvSpPr>
              <a:spLocks noChangeArrowheads="1"/>
            </p:cNvSpPr>
            <p:nvPr userDrawn="1"/>
          </p:nvSpPr>
          <p:spPr bwMode="auto">
            <a:xfrm>
              <a:off x="3743325" y="3104088"/>
              <a:ext cx="4949825" cy="1216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21075" y="3719272"/>
            <a:ext cx="5149850" cy="45989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3521075" y="2716611"/>
            <a:ext cx="5149850" cy="1117451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9870" name="Rectangle 9678"/>
          <p:cNvSpPr>
            <a:spLocks noChangeArrowheads="1"/>
          </p:cNvSpPr>
          <p:nvPr/>
        </p:nvSpPr>
        <p:spPr bwMode="auto">
          <a:xfrm>
            <a:off x="6000750" y="2600702"/>
            <a:ext cx="230188" cy="38100"/>
          </a:xfrm>
          <a:prstGeom prst="rect">
            <a:avLst/>
          </a:prstGeom>
          <a:solidFill>
            <a:srgbClr val="D9D6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871" name="Rectangle 9679"/>
          <p:cNvSpPr>
            <a:spLocks noChangeArrowheads="1"/>
          </p:cNvSpPr>
          <p:nvPr/>
        </p:nvSpPr>
        <p:spPr bwMode="auto">
          <a:xfrm>
            <a:off x="6097588" y="2507039"/>
            <a:ext cx="36513" cy="228600"/>
          </a:xfrm>
          <a:prstGeom prst="rect">
            <a:avLst/>
          </a:prstGeom>
          <a:solidFill>
            <a:srgbClr val="D9D6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9028776" y="893687"/>
            <a:ext cx="1294749" cy="1375305"/>
            <a:chOff x="9263063" y="1273175"/>
            <a:chExt cx="1403350" cy="1490663"/>
          </a:xfrm>
        </p:grpSpPr>
        <p:sp>
          <p:nvSpPr>
            <p:cNvPr id="9792" name="Line 9680"/>
            <p:cNvSpPr>
              <a:spLocks noChangeShapeType="1"/>
            </p:cNvSpPr>
            <p:nvPr/>
          </p:nvSpPr>
          <p:spPr bwMode="auto">
            <a:xfrm flipH="1">
              <a:off x="9645650" y="1273175"/>
              <a:ext cx="1020763" cy="992188"/>
            </a:xfrm>
            <a:prstGeom prst="line">
              <a:avLst/>
            </a:prstGeom>
            <a:noFill/>
            <a:ln w="7938" cap="flat">
              <a:solidFill>
                <a:srgbClr val="D9D6A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3" name="Line 9681"/>
            <p:cNvSpPr>
              <a:spLocks noChangeShapeType="1"/>
            </p:cNvSpPr>
            <p:nvPr/>
          </p:nvSpPr>
          <p:spPr bwMode="auto">
            <a:xfrm flipH="1">
              <a:off x="9263063" y="1768475"/>
              <a:ext cx="1017588" cy="995363"/>
            </a:xfrm>
            <a:prstGeom prst="line">
              <a:avLst/>
            </a:prstGeom>
            <a:noFill/>
            <a:ln w="7938" cap="flat">
              <a:solidFill>
                <a:srgbClr val="D9D6A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1602707" y="3133423"/>
            <a:ext cx="1337733" cy="1419356"/>
            <a:chOff x="1752600" y="4395788"/>
            <a:chExt cx="1404938" cy="1490662"/>
          </a:xfrm>
        </p:grpSpPr>
        <p:sp>
          <p:nvSpPr>
            <p:cNvPr id="9794" name="Line 9682"/>
            <p:cNvSpPr>
              <a:spLocks noChangeShapeType="1"/>
            </p:cNvSpPr>
            <p:nvPr/>
          </p:nvSpPr>
          <p:spPr bwMode="auto">
            <a:xfrm flipH="1">
              <a:off x="2138363" y="4395788"/>
              <a:ext cx="1019175" cy="993775"/>
            </a:xfrm>
            <a:prstGeom prst="line">
              <a:avLst/>
            </a:prstGeom>
            <a:noFill/>
            <a:ln w="7938" cap="flat">
              <a:solidFill>
                <a:srgbClr val="D9D6A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5" name="Line 9683"/>
            <p:cNvSpPr>
              <a:spLocks noChangeShapeType="1"/>
            </p:cNvSpPr>
            <p:nvPr/>
          </p:nvSpPr>
          <p:spPr bwMode="auto">
            <a:xfrm flipH="1">
              <a:off x="1752600" y="4892675"/>
              <a:ext cx="1019175" cy="993775"/>
            </a:xfrm>
            <a:prstGeom prst="line">
              <a:avLst/>
            </a:prstGeom>
            <a:noFill/>
            <a:ln w="7938" cap="flat">
              <a:solidFill>
                <a:srgbClr val="D9D6A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11739" y="4358347"/>
            <a:ext cx="2168524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5013326" y="4729822"/>
            <a:ext cx="2168524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-1254020" y="5504314"/>
            <a:ext cx="6935787" cy="2524125"/>
            <a:chOff x="2405063" y="1201738"/>
            <a:chExt cx="6935787" cy="2524125"/>
          </a:xfrm>
        </p:grpSpPr>
        <p:sp>
          <p:nvSpPr>
            <p:cNvPr id="20" name="Freeform 5"/>
            <p:cNvSpPr/>
            <p:nvPr userDrawn="1"/>
          </p:nvSpPr>
          <p:spPr bwMode="auto">
            <a:xfrm>
              <a:off x="5815013" y="1671638"/>
              <a:ext cx="463550" cy="284163"/>
            </a:xfrm>
            <a:custGeom>
              <a:avLst/>
              <a:gdLst>
                <a:gd name="T0" fmla="*/ 0 w 318"/>
                <a:gd name="T1" fmla="*/ 195 h 195"/>
                <a:gd name="T2" fmla="*/ 318 w 318"/>
                <a:gd name="T3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8" h="195">
                  <a:moveTo>
                    <a:pt x="0" y="195"/>
                  </a:moveTo>
                  <a:cubicBezTo>
                    <a:pt x="47" y="67"/>
                    <a:pt x="190" y="0"/>
                    <a:pt x="318" y="47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"/>
            <p:cNvSpPr/>
            <p:nvPr userDrawn="1"/>
          </p:nvSpPr>
          <p:spPr bwMode="auto">
            <a:xfrm>
              <a:off x="5892800" y="1763713"/>
              <a:ext cx="358775" cy="220663"/>
            </a:xfrm>
            <a:custGeom>
              <a:avLst/>
              <a:gdLst>
                <a:gd name="T0" fmla="*/ 0 w 246"/>
                <a:gd name="T1" fmla="*/ 151 h 151"/>
                <a:gd name="T2" fmla="*/ 246 w 246"/>
                <a:gd name="T3" fmla="*/ 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6" h="151">
                  <a:moveTo>
                    <a:pt x="0" y="151"/>
                  </a:moveTo>
                  <a:cubicBezTo>
                    <a:pt x="36" y="52"/>
                    <a:pt x="146" y="0"/>
                    <a:pt x="246" y="36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"/>
            <p:cNvSpPr/>
            <p:nvPr userDrawn="1"/>
          </p:nvSpPr>
          <p:spPr bwMode="auto">
            <a:xfrm>
              <a:off x="5972175" y="1858963"/>
              <a:ext cx="250825" cy="153988"/>
            </a:xfrm>
            <a:custGeom>
              <a:avLst/>
              <a:gdLst>
                <a:gd name="T0" fmla="*/ 0 w 173"/>
                <a:gd name="T1" fmla="*/ 106 h 106"/>
                <a:gd name="T2" fmla="*/ 173 w 173"/>
                <a:gd name="T3" fmla="*/ 2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3" h="106">
                  <a:moveTo>
                    <a:pt x="0" y="106"/>
                  </a:moveTo>
                  <a:cubicBezTo>
                    <a:pt x="25" y="36"/>
                    <a:pt x="103" y="0"/>
                    <a:pt x="173" y="25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"/>
            <p:cNvSpPr/>
            <p:nvPr userDrawn="1"/>
          </p:nvSpPr>
          <p:spPr bwMode="auto">
            <a:xfrm>
              <a:off x="6084888" y="1993900"/>
              <a:ext cx="117475" cy="119063"/>
            </a:xfrm>
            <a:custGeom>
              <a:avLst/>
              <a:gdLst>
                <a:gd name="T0" fmla="*/ 72 w 80"/>
                <a:gd name="T1" fmla="*/ 26 h 81"/>
                <a:gd name="T2" fmla="*/ 25 w 80"/>
                <a:gd name="T3" fmla="*/ 8 h 81"/>
                <a:gd name="T4" fmla="*/ 8 w 80"/>
                <a:gd name="T5" fmla="*/ 55 h 81"/>
                <a:gd name="T6" fmla="*/ 55 w 80"/>
                <a:gd name="T7" fmla="*/ 73 h 81"/>
                <a:gd name="T8" fmla="*/ 72 w 80"/>
                <a:gd name="T9" fmla="*/ 2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72" y="26"/>
                  </a:moveTo>
                  <a:cubicBezTo>
                    <a:pt x="64" y="8"/>
                    <a:pt x="43" y="0"/>
                    <a:pt x="25" y="8"/>
                  </a:cubicBezTo>
                  <a:cubicBezTo>
                    <a:pt x="7" y="17"/>
                    <a:pt x="0" y="38"/>
                    <a:pt x="8" y="55"/>
                  </a:cubicBezTo>
                  <a:cubicBezTo>
                    <a:pt x="16" y="73"/>
                    <a:pt x="37" y="81"/>
                    <a:pt x="55" y="73"/>
                  </a:cubicBezTo>
                  <a:cubicBezTo>
                    <a:pt x="73" y="64"/>
                    <a:pt x="80" y="43"/>
                    <a:pt x="72" y="2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9"/>
            <p:cNvSpPr/>
            <p:nvPr userDrawn="1"/>
          </p:nvSpPr>
          <p:spPr bwMode="auto">
            <a:xfrm>
              <a:off x="3705225" y="3251200"/>
              <a:ext cx="417513" cy="419100"/>
            </a:xfrm>
            <a:custGeom>
              <a:avLst/>
              <a:gdLst>
                <a:gd name="T0" fmla="*/ 190 w 286"/>
                <a:gd name="T1" fmla="*/ 233 h 287"/>
                <a:gd name="T2" fmla="*/ 249 w 286"/>
                <a:gd name="T3" fmla="*/ 173 h 287"/>
                <a:gd name="T4" fmla="*/ 247 w 286"/>
                <a:gd name="T5" fmla="*/ 37 h 287"/>
                <a:gd name="T6" fmla="*/ 112 w 286"/>
                <a:gd name="T7" fmla="*/ 38 h 287"/>
                <a:gd name="T8" fmla="*/ 22 w 286"/>
                <a:gd name="T9" fmla="*/ 130 h 287"/>
                <a:gd name="T10" fmla="*/ 23 w 286"/>
                <a:gd name="T11" fmla="*/ 209 h 287"/>
                <a:gd name="T12" fmla="*/ 80 w 286"/>
                <a:gd name="T13" fmla="*/ 265 h 287"/>
                <a:gd name="T14" fmla="*/ 159 w 286"/>
                <a:gd name="T15" fmla="*/ 26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287">
                  <a:moveTo>
                    <a:pt x="190" y="233"/>
                  </a:moveTo>
                  <a:cubicBezTo>
                    <a:pt x="249" y="173"/>
                    <a:pt x="249" y="173"/>
                    <a:pt x="249" y="173"/>
                  </a:cubicBezTo>
                  <a:cubicBezTo>
                    <a:pt x="286" y="135"/>
                    <a:pt x="285" y="74"/>
                    <a:pt x="247" y="37"/>
                  </a:cubicBezTo>
                  <a:cubicBezTo>
                    <a:pt x="209" y="0"/>
                    <a:pt x="149" y="0"/>
                    <a:pt x="112" y="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0" y="152"/>
                    <a:pt x="1" y="187"/>
                    <a:pt x="23" y="209"/>
                  </a:cubicBezTo>
                  <a:cubicBezTo>
                    <a:pt x="80" y="265"/>
                    <a:pt x="80" y="265"/>
                    <a:pt x="80" y="265"/>
                  </a:cubicBezTo>
                  <a:cubicBezTo>
                    <a:pt x="102" y="287"/>
                    <a:pt x="138" y="286"/>
                    <a:pt x="159" y="264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0"/>
            <p:cNvSpPr/>
            <p:nvPr userDrawn="1"/>
          </p:nvSpPr>
          <p:spPr bwMode="auto">
            <a:xfrm>
              <a:off x="3970338" y="3073400"/>
              <a:ext cx="744538" cy="328613"/>
            </a:xfrm>
            <a:custGeom>
              <a:avLst/>
              <a:gdLst>
                <a:gd name="T0" fmla="*/ 0 w 510"/>
                <a:gd name="T1" fmla="*/ 226 h 226"/>
                <a:gd name="T2" fmla="*/ 65 w 510"/>
                <a:gd name="T3" fmla="*/ 159 h 226"/>
                <a:gd name="T4" fmla="*/ 99 w 510"/>
                <a:gd name="T5" fmla="*/ 126 h 226"/>
                <a:gd name="T6" fmla="*/ 266 w 510"/>
                <a:gd name="T7" fmla="*/ 113 h 226"/>
                <a:gd name="T8" fmla="*/ 266 w 510"/>
                <a:gd name="T9" fmla="*/ 113 h 226"/>
                <a:gd name="T10" fmla="*/ 446 w 510"/>
                <a:gd name="T11" fmla="*/ 84 h 226"/>
                <a:gd name="T12" fmla="*/ 510 w 510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0" h="226">
                  <a:moveTo>
                    <a:pt x="0" y="226"/>
                  </a:moveTo>
                  <a:cubicBezTo>
                    <a:pt x="65" y="159"/>
                    <a:pt x="65" y="159"/>
                    <a:pt x="65" y="159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44" y="82"/>
                    <a:pt x="214" y="76"/>
                    <a:pt x="266" y="113"/>
                  </a:cubicBezTo>
                  <a:cubicBezTo>
                    <a:pt x="266" y="113"/>
                    <a:pt x="266" y="113"/>
                    <a:pt x="266" y="113"/>
                  </a:cubicBezTo>
                  <a:cubicBezTo>
                    <a:pt x="324" y="153"/>
                    <a:pt x="403" y="140"/>
                    <a:pt x="446" y="84"/>
                  </a:cubicBez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1"/>
            <p:cNvSpPr/>
            <p:nvPr userDrawn="1"/>
          </p:nvSpPr>
          <p:spPr bwMode="auto">
            <a:xfrm>
              <a:off x="3833813" y="3343275"/>
              <a:ext cx="200025" cy="195263"/>
            </a:xfrm>
            <a:custGeom>
              <a:avLst/>
              <a:gdLst>
                <a:gd name="T0" fmla="*/ 0 w 137"/>
                <a:gd name="T1" fmla="*/ 0 h 134"/>
                <a:gd name="T2" fmla="*/ 137 w 137"/>
                <a:gd name="T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7" h="134">
                  <a:moveTo>
                    <a:pt x="0" y="0"/>
                  </a:moveTo>
                  <a:cubicBezTo>
                    <a:pt x="2" y="2"/>
                    <a:pt x="137" y="134"/>
                    <a:pt x="137" y="134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2"/>
            <p:cNvSpPr/>
            <p:nvPr userDrawn="1"/>
          </p:nvSpPr>
          <p:spPr bwMode="auto">
            <a:xfrm>
              <a:off x="3978275" y="1624013"/>
              <a:ext cx="1622425" cy="1295400"/>
            </a:xfrm>
            <a:custGeom>
              <a:avLst/>
              <a:gdLst>
                <a:gd name="T0" fmla="*/ 1089 w 1113"/>
                <a:gd name="T1" fmla="*/ 554 h 888"/>
                <a:gd name="T2" fmla="*/ 1113 w 1113"/>
                <a:gd name="T3" fmla="*/ 649 h 888"/>
                <a:gd name="T4" fmla="*/ 155 w 1113"/>
                <a:gd name="T5" fmla="*/ 888 h 888"/>
                <a:gd name="T6" fmla="*/ 13 w 1113"/>
                <a:gd name="T7" fmla="*/ 319 h 888"/>
                <a:gd name="T8" fmla="*/ 80 w 1113"/>
                <a:gd name="T9" fmla="*/ 207 h 888"/>
                <a:gd name="T10" fmla="*/ 859 w 1113"/>
                <a:gd name="T11" fmla="*/ 12 h 888"/>
                <a:gd name="T12" fmla="*/ 971 w 1113"/>
                <a:gd name="T13" fmla="*/ 80 h 888"/>
                <a:gd name="T14" fmla="*/ 1066 w 1113"/>
                <a:gd name="T15" fmla="*/ 46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888">
                  <a:moveTo>
                    <a:pt x="1089" y="554"/>
                  </a:moveTo>
                  <a:cubicBezTo>
                    <a:pt x="1113" y="649"/>
                    <a:pt x="1113" y="649"/>
                    <a:pt x="1113" y="649"/>
                  </a:cubicBezTo>
                  <a:cubicBezTo>
                    <a:pt x="155" y="888"/>
                    <a:pt x="155" y="888"/>
                    <a:pt x="155" y="888"/>
                  </a:cubicBezTo>
                  <a:cubicBezTo>
                    <a:pt x="13" y="319"/>
                    <a:pt x="13" y="319"/>
                    <a:pt x="13" y="319"/>
                  </a:cubicBezTo>
                  <a:cubicBezTo>
                    <a:pt x="0" y="269"/>
                    <a:pt x="30" y="219"/>
                    <a:pt x="80" y="207"/>
                  </a:cubicBezTo>
                  <a:cubicBezTo>
                    <a:pt x="859" y="12"/>
                    <a:pt x="859" y="12"/>
                    <a:pt x="859" y="12"/>
                  </a:cubicBezTo>
                  <a:cubicBezTo>
                    <a:pt x="908" y="0"/>
                    <a:pt x="959" y="30"/>
                    <a:pt x="971" y="80"/>
                  </a:cubicBezTo>
                  <a:cubicBezTo>
                    <a:pt x="1066" y="460"/>
                    <a:pt x="1066" y="460"/>
                    <a:pt x="1066" y="46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3"/>
            <p:cNvSpPr/>
            <p:nvPr userDrawn="1"/>
          </p:nvSpPr>
          <p:spPr bwMode="auto">
            <a:xfrm>
              <a:off x="4089400" y="1739900"/>
              <a:ext cx="1385888" cy="1019175"/>
            </a:xfrm>
            <a:custGeom>
              <a:avLst/>
              <a:gdLst>
                <a:gd name="T0" fmla="*/ 929 w 951"/>
                <a:gd name="T1" fmla="*/ 401 h 698"/>
                <a:gd name="T2" fmla="*/ 951 w 951"/>
                <a:gd name="T3" fmla="*/ 490 h 698"/>
                <a:gd name="T4" fmla="*/ 118 w 951"/>
                <a:gd name="T5" fmla="*/ 698 h 698"/>
                <a:gd name="T6" fmla="*/ 7 w 951"/>
                <a:gd name="T7" fmla="*/ 255 h 698"/>
                <a:gd name="T8" fmla="*/ 46 w 951"/>
                <a:gd name="T9" fmla="*/ 189 h 698"/>
                <a:gd name="T10" fmla="*/ 775 w 951"/>
                <a:gd name="T11" fmla="*/ 8 h 698"/>
                <a:gd name="T12" fmla="*/ 840 w 951"/>
                <a:gd name="T13" fmla="*/ 47 h 698"/>
                <a:gd name="T14" fmla="*/ 929 w 951"/>
                <a:gd name="T15" fmla="*/ 401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1" h="698">
                  <a:moveTo>
                    <a:pt x="929" y="401"/>
                  </a:moveTo>
                  <a:cubicBezTo>
                    <a:pt x="951" y="490"/>
                    <a:pt x="951" y="490"/>
                    <a:pt x="951" y="490"/>
                  </a:cubicBezTo>
                  <a:cubicBezTo>
                    <a:pt x="118" y="698"/>
                    <a:pt x="118" y="698"/>
                    <a:pt x="118" y="698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0" y="226"/>
                    <a:pt x="17" y="197"/>
                    <a:pt x="46" y="189"/>
                  </a:cubicBezTo>
                  <a:cubicBezTo>
                    <a:pt x="775" y="8"/>
                    <a:pt x="775" y="8"/>
                    <a:pt x="775" y="8"/>
                  </a:cubicBezTo>
                  <a:cubicBezTo>
                    <a:pt x="804" y="0"/>
                    <a:pt x="833" y="18"/>
                    <a:pt x="840" y="47"/>
                  </a:cubicBezTo>
                  <a:cubicBezTo>
                    <a:pt x="929" y="401"/>
                    <a:pt x="929" y="401"/>
                    <a:pt x="929" y="401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/>
            <p:cNvSpPr/>
            <p:nvPr userDrawn="1"/>
          </p:nvSpPr>
          <p:spPr bwMode="auto">
            <a:xfrm>
              <a:off x="4683125" y="2790825"/>
              <a:ext cx="519113" cy="234950"/>
            </a:xfrm>
            <a:custGeom>
              <a:avLst/>
              <a:gdLst>
                <a:gd name="T0" fmla="*/ 327 w 327"/>
                <a:gd name="T1" fmla="*/ 71 h 148"/>
                <a:gd name="T2" fmla="*/ 18 w 327"/>
                <a:gd name="T3" fmla="*/ 148 h 148"/>
                <a:gd name="T4" fmla="*/ 0 w 327"/>
                <a:gd name="T5" fmla="*/ 77 h 148"/>
                <a:gd name="T6" fmla="*/ 310 w 327"/>
                <a:gd name="T7" fmla="*/ 0 h 148"/>
                <a:gd name="T8" fmla="*/ 327 w 327"/>
                <a:gd name="T9" fmla="*/ 7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48">
                  <a:moveTo>
                    <a:pt x="327" y="71"/>
                  </a:moveTo>
                  <a:lnTo>
                    <a:pt x="18" y="148"/>
                  </a:lnTo>
                  <a:lnTo>
                    <a:pt x="0" y="77"/>
                  </a:lnTo>
                  <a:lnTo>
                    <a:pt x="310" y="0"/>
                  </a:lnTo>
                  <a:lnTo>
                    <a:pt x="327" y="7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5"/>
            <p:cNvSpPr/>
            <p:nvPr userDrawn="1"/>
          </p:nvSpPr>
          <p:spPr bwMode="auto">
            <a:xfrm>
              <a:off x="4775200" y="2713038"/>
              <a:ext cx="280988" cy="171450"/>
            </a:xfrm>
            <a:custGeom>
              <a:avLst/>
              <a:gdLst>
                <a:gd name="T0" fmla="*/ 177 w 177"/>
                <a:gd name="T1" fmla="*/ 68 h 108"/>
                <a:gd name="T2" fmla="*/ 18 w 177"/>
                <a:gd name="T3" fmla="*/ 108 h 108"/>
                <a:gd name="T4" fmla="*/ 0 w 177"/>
                <a:gd name="T5" fmla="*/ 40 h 108"/>
                <a:gd name="T6" fmla="*/ 159 w 177"/>
                <a:gd name="T7" fmla="*/ 0 h 108"/>
                <a:gd name="T8" fmla="*/ 177 w 177"/>
                <a:gd name="T9" fmla="*/ 6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08">
                  <a:moveTo>
                    <a:pt x="177" y="68"/>
                  </a:moveTo>
                  <a:lnTo>
                    <a:pt x="18" y="108"/>
                  </a:lnTo>
                  <a:lnTo>
                    <a:pt x="0" y="40"/>
                  </a:lnTo>
                  <a:lnTo>
                    <a:pt x="159" y="0"/>
                  </a:lnTo>
                  <a:lnTo>
                    <a:pt x="177" y="68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6"/>
            <p:cNvSpPr/>
            <p:nvPr userDrawn="1"/>
          </p:nvSpPr>
          <p:spPr bwMode="auto">
            <a:xfrm>
              <a:off x="4332288" y="2089150"/>
              <a:ext cx="971550" cy="517525"/>
            </a:xfrm>
            <a:custGeom>
              <a:avLst/>
              <a:gdLst>
                <a:gd name="T0" fmla="*/ 0 w 612"/>
                <a:gd name="T1" fmla="*/ 326 h 326"/>
                <a:gd name="T2" fmla="*/ 126 w 612"/>
                <a:gd name="T3" fmla="*/ 31 h 326"/>
                <a:gd name="T4" fmla="*/ 319 w 612"/>
                <a:gd name="T5" fmla="*/ 130 h 326"/>
                <a:gd name="T6" fmla="*/ 367 w 612"/>
                <a:gd name="T7" fmla="*/ 0 h 326"/>
                <a:gd name="T8" fmla="*/ 612 w 612"/>
                <a:gd name="T9" fmla="*/ 14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326">
                  <a:moveTo>
                    <a:pt x="0" y="326"/>
                  </a:moveTo>
                  <a:lnTo>
                    <a:pt x="126" y="31"/>
                  </a:lnTo>
                  <a:lnTo>
                    <a:pt x="319" y="130"/>
                  </a:lnTo>
                  <a:lnTo>
                    <a:pt x="367" y="0"/>
                  </a:lnTo>
                  <a:lnTo>
                    <a:pt x="612" y="146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7"/>
            <p:cNvSpPr/>
            <p:nvPr userDrawn="1"/>
          </p:nvSpPr>
          <p:spPr bwMode="auto">
            <a:xfrm>
              <a:off x="5289550" y="2863850"/>
              <a:ext cx="933450" cy="862013"/>
            </a:xfrm>
            <a:custGeom>
              <a:avLst/>
              <a:gdLst>
                <a:gd name="T0" fmla="*/ 461 w 588"/>
                <a:gd name="T1" fmla="*/ 507 h 543"/>
                <a:gd name="T2" fmla="*/ 433 w 588"/>
                <a:gd name="T3" fmla="*/ 543 h 543"/>
                <a:gd name="T4" fmla="*/ 0 w 588"/>
                <a:gd name="T5" fmla="*/ 195 h 543"/>
                <a:gd name="T6" fmla="*/ 156 w 588"/>
                <a:gd name="T7" fmla="*/ 0 h 543"/>
                <a:gd name="T8" fmla="*/ 588 w 588"/>
                <a:gd name="T9" fmla="*/ 348 h 543"/>
                <a:gd name="T10" fmla="*/ 486 w 588"/>
                <a:gd name="T11" fmla="*/ 476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8" h="543">
                  <a:moveTo>
                    <a:pt x="461" y="507"/>
                  </a:moveTo>
                  <a:lnTo>
                    <a:pt x="433" y="543"/>
                  </a:lnTo>
                  <a:lnTo>
                    <a:pt x="0" y="195"/>
                  </a:lnTo>
                  <a:lnTo>
                    <a:pt x="156" y="0"/>
                  </a:lnTo>
                  <a:lnTo>
                    <a:pt x="588" y="348"/>
                  </a:lnTo>
                  <a:lnTo>
                    <a:pt x="486" y="476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8"/>
            <p:cNvSpPr/>
            <p:nvPr userDrawn="1"/>
          </p:nvSpPr>
          <p:spPr bwMode="auto">
            <a:xfrm>
              <a:off x="5289550" y="2921000"/>
              <a:ext cx="889000" cy="804863"/>
            </a:xfrm>
            <a:custGeom>
              <a:avLst/>
              <a:gdLst>
                <a:gd name="T0" fmla="*/ 461 w 560"/>
                <a:gd name="T1" fmla="*/ 471 h 507"/>
                <a:gd name="T2" fmla="*/ 433 w 560"/>
                <a:gd name="T3" fmla="*/ 507 h 507"/>
                <a:gd name="T4" fmla="*/ 0 w 560"/>
                <a:gd name="T5" fmla="*/ 159 h 507"/>
                <a:gd name="T6" fmla="*/ 127 w 560"/>
                <a:gd name="T7" fmla="*/ 0 h 507"/>
                <a:gd name="T8" fmla="*/ 560 w 560"/>
                <a:gd name="T9" fmla="*/ 348 h 507"/>
                <a:gd name="T10" fmla="*/ 494 w 560"/>
                <a:gd name="T11" fmla="*/ 43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507">
                  <a:moveTo>
                    <a:pt x="461" y="471"/>
                  </a:moveTo>
                  <a:lnTo>
                    <a:pt x="433" y="507"/>
                  </a:lnTo>
                  <a:lnTo>
                    <a:pt x="0" y="159"/>
                  </a:lnTo>
                  <a:lnTo>
                    <a:pt x="127" y="0"/>
                  </a:lnTo>
                  <a:lnTo>
                    <a:pt x="560" y="348"/>
                  </a:lnTo>
                  <a:lnTo>
                    <a:pt x="494" y="430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9"/>
            <p:cNvSpPr/>
            <p:nvPr userDrawn="1"/>
          </p:nvSpPr>
          <p:spPr bwMode="auto">
            <a:xfrm>
              <a:off x="5659438" y="2628900"/>
              <a:ext cx="708025" cy="687388"/>
            </a:xfrm>
            <a:custGeom>
              <a:avLst/>
              <a:gdLst>
                <a:gd name="T0" fmla="*/ 278 w 446"/>
                <a:gd name="T1" fmla="*/ 433 h 433"/>
                <a:gd name="T2" fmla="*/ 0 w 446"/>
                <a:gd name="T3" fmla="*/ 211 h 433"/>
                <a:gd name="T4" fmla="*/ 169 w 446"/>
                <a:gd name="T5" fmla="*/ 0 h 433"/>
                <a:gd name="T6" fmla="*/ 446 w 446"/>
                <a:gd name="T7" fmla="*/ 224 h 433"/>
                <a:gd name="T8" fmla="*/ 278 w 446"/>
                <a:gd name="T9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33">
                  <a:moveTo>
                    <a:pt x="278" y="433"/>
                  </a:moveTo>
                  <a:lnTo>
                    <a:pt x="0" y="211"/>
                  </a:lnTo>
                  <a:lnTo>
                    <a:pt x="169" y="0"/>
                  </a:lnTo>
                  <a:lnTo>
                    <a:pt x="446" y="224"/>
                  </a:lnTo>
                  <a:lnTo>
                    <a:pt x="278" y="433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"/>
            <p:cNvSpPr/>
            <p:nvPr userDrawn="1"/>
          </p:nvSpPr>
          <p:spPr bwMode="auto">
            <a:xfrm>
              <a:off x="5580063" y="2806700"/>
              <a:ext cx="153988" cy="157163"/>
            </a:xfrm>
            <a:custGeom>
              <a:avLst/>
              <a:gdLst>
                <a:gd name="T0" fmla="*/ 50 w 97"/>
                <a:gd name="T1" fmla="*/ 99 h 99"/>
                <a:gd name="T2" fmla="*/ 0 w 97"/>
                <a:gd name="T3" fmla="*/ 58 h 99"/>
                <a:gd name="T4" fmla="*/ 46 w 97"/>
                <a:gd name="T5" fmla="*/ 0 h 99"/>
                <a:gd name="T6" fmla="*/ 97 w 97"/>
                <a:gd name="T7" fmla="*/ 41 h 99"/>
                <a:gd name="T8" fmla="*/ 50 w 97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9">
                  <a:moveTo>
                    <a:pt x="50" y="99"/>
                  </a:moveTo>
                  <a:lnTo>
                    <a:pt x="0" y="58"/>
                  </a:lnTo>
                  <a:lnTo>
                    <a:pt x="46" y="0"/>
                  </a:lnTo>
                  <a:lnTo>
                    <a:pt x="97" y="41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"/>
            <p:cNvSpPr/>
            <p:nvPr userDrawn="1"/>
          </p:nvSpPr>
          <p:spPr bwMode="auto">
            <a:xfrm>
              <a:off x="6100763" y="3224213"/>
              <a:ext cx="153988" cy="157163"/>
            </a:xfrm>
            <a:custGeom>
              <a:avLst/>
              <a:gdLst>
                <a:gd name="T0" fmla="*/ 50 w 97"/>
                <a:gd name="T1" fmla="*/ 99 h 99"/>
                <a:gd name="T2" fmla="*/ 0 w 97"/>
                <a:gd name="T3" fmla="*/ 58 h 99"/>
                <a:gd name="T4" fmla="*/ 47 w 97"/>
                <a:gd name="T5" fmla="*/ 0 h 99"/>
                <a:gd name="T6" fmla="*/ 97 w 97"/>
                <a:gd name="T7" fmla="*/ 41 h 99"/>
                <a:gd name="T8" fmla="*/ 50 w 97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9">
                  <a:moveTo>
                    <a:pt x="50" y="99"/>
                  </a:moveTo>
                  <a:lnTo>
                    <a:pt x="0" y="58"/>
                  </a:lnTo>
                  <a:lnTo>
                    <a:pt x="47" y="0"/>
                  </a:lnTo>
                  <a:lnTo>
                    <a:pt x="97" y="41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22"/>
            <p:cNvSpPr>
              <a:spLocks noChangeShapeType="1"/>
            </p:cNvSpPr>
            <p:nvPr userDrawn="1"/>
          </p:nvSpPr>
          <p:spPr bwMode="auto">
            <a:xfrm>
              <a:off x="5942013" y="2749550"/>
              <a:ext cx="311150" cy="2508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Line 23"/>
            <p:cNvSpPr>
              <a:spLocks noChangeShapeType="1"/>
            </p:cNvSpPr>
            <p:nvPr userDrawn="1"/>
          </p:nvSpPr>
          <p:spPr bwMode="auto">
            <a:xfrm>
              <a:off x="5864225" y="2844800"/>
              <a:ext cx="312738" cy="24923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Line 24"/>
            <p:cNvSpPr>
              <a:spLocks noChangeShapeType="1"/>
            </p:cNvSpPr>
            <p:nvPr userDrawn="1"/>
          </p:nvSpPr>
          <p:spPr bwMode="auto">
            <a:xfrm>
              <a:off x="5789613" y="2940050"/>
              <a:ext cx="311150" cy="2508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Line 25"/>
            <p:cNvSpPr>
              <a:spLocks noChangeShapeType="1"/>
            </p:cNvSpPr>
            <p:nvPr userDrawn="1"/>
          </p:nvSpPr>
          <p:spPr bwMode="auto">
            <a:xfrm flipH="1">
              <a:off x="4926013" y="3370263"/>
              <a:ext cx="76200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Line 26"/>
            <p:cNvSpPr>
              <a:spLocks noChangeShapeType="1"/>
            </p:cNvSpPr>
            <p:nvPr userDrawn="1"/>
          </p:nvSpPr>
          <p:spPr bwMode="auto">
            <a:xfrm flipH="1">
              <a:off x="4745038" y="3551238"/>
              <a:ext cx="76200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Line 27"/>
            <p:cNvSpPr>
              <a:spLocks noChangeShapeType="1"/>
            </p:cNvSpPr>
            <p:nvPr userDrawn="1"/>
          </p:nvSpPr>
          <p:spPr bwMode="auto">
            <a:xfrm>
              <a:off x="4745038" y="3370263"/>
              <a:ext cx="76200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Line 28"/>
            <p:cNvSpPr>
              <a:spLocks noChangeShapeType="1"/>
            </p:cNvSpPr>
            <p:nvPr userDrawn="1"/>
          </p:nvSpPr>
          <p:spPr bwMode="auto">
            <a:xfrm>
              <a:off x="4926013" y="3551238"/>
              <a:ext cx="76200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Line 29"/>
            <p:cNvSpPr>
              <a:spLocks noChangeShapeType="1"/>
            </p:cNvSpPr>
            <p:nvPr userDrawn="1"/>
          </p:nvSpPr>
          <p:spPr bwMode="auto">
            <a:xfrm flipH="1">
              <a:off x="2824163" y="2967038"/>
              <a:ext cx="77788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Line 30"/>
            <p:cNvSpPr>
              <a:spLocks noChangeShapeType="1"/>
            </p:cNvSpPr>
            <p:nvPr userDrawn="1"/>
          </p:nvSpPr>
          <p:spPr bwMode="auto">
            <a:xfrm flipH="1">
              <a:off x="2644775" y="3148013"/>
              <a:ext cx="76200" cy="74613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Line 31"/>
            <p:cNvSpPr>
              <a:spLocks noChangeShapeType="1"/>
            </p:cNvSpPr>
            <p:nvPr userDrawn="1"/>
          </p:nvSpPr>
          <p:spPr bwMode="auto">
            <a:xfrm>
              <a:off x="2644775" y="2967038"/>
              <a:ext cx="76200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Line 32"/>
            <p:cNvSpPr>
              <a:spLocks noChangeShapeType="1"/>
            </p:cNvSpPr>
            <p:nvPr userDrawn="1"/>
          </p:nvSpPr>
          <p:spPr bwMode="auto">
            <a:xfrm>
              <a:off x="2824163" y="3148013"/>
              <a:ext cx="77788" cy="74613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Line 37"/>
            <p:cNvSpPr>
              <a:spLocks noChangeShapeType="1"/>
            </p:cNvSpPr>
            <p:nvPr userDrawn="1"/>
          </p:nvSpPr>
          <p:spPr bwMode="auto">
            <a:xfrm flipH="1">
              <a:off x="5354638" y="1201738"/>
              <a:ext cx="76200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Line 38"/>
            <p:cNvSpPr>
              <a:spLocks noChangeShapeType="1"/>
            </p:cNvSpPr>
            <p:nvPr userDrawn="1"/>
          </p:nvSpPr>
          <p:spPr bwMode="auto">
            <a:xfrm flipH="1">
              <a:off x="5173663" y="1381125"/>
              <a:ext cx="77788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Line 39"/>
            <p:cNvSpPr>
              <a:spLocks noChangeShapeType="1"/>
            </p:cNvSpPr>
            <p:nvPr userDrawn="1"/>
          </p:nvSpPr>
          <p:spPr bwMode="auto">
            <a:xfrm>
              <a:off x="5173663" y="1201738"/>
              <a:ext cx="77788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Line 40"/>
            <p:cNvSpPr>
              <a:spLocks noChangeShapeType="1"/>
            </p:cNvSpPr>
            <p:nvPr userDrawn="1"/>
          </p:nvSpPr>
          <p:spPr bwMode="auto">
            <a:xfrm>
              <a:off x="5354638" y="1381125"/>
              <a:ext cx="76200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Oval 41"/>
            <p:cNvSpPr>
              <a:spLocks noChangeArrowheads="1"/>
            </p:cNvSpPr>
            <p:nvPr userDrawn="1"/>
          </p:nvSpPr>
          <p:spPr bwMode="auto">
            <a:xfrm>
              <a:off x="5788025" y="2276475"/>
              <a:ext cx="152400" cy="153988"/>
            </a:xfrm>
            <a:prstGeom prst="ellips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2"/>
            <p:cNvSpPr/>
            <p:nvPr userDrawn="1"/>
          </p:nvSpPr>
          <p:spPr bwMode="auto">
            <a:xfrm>
              <a:off x="3136900" y="2136775"/>
              <a:ext cx="661988" cy="984250"/>
            </a:xfrm>
            <a:custGeom>
              <a:avLst/>
              <a:gdLst>
                <a:gd name="T0" fmla="*/ 300 w 417"/>
                <a:gd name="T1" fmla="*/ 620 h 620"/>
                <a:gd name="T2" fmla="*/ 0 w 417"/>
                <a:gd name="T3" fmla="*/ 557 h 620"/>
                <a:gd name="T4" fmla="*/ 117 w 417"/>
                <a:gd name="T5" fmla="*/ 0 h 620"/>
                <a:gd name="T6" fmla="*/ 417 w 417"/>
                <a:gd name="T7" fmla="*/ 63 h 620"/>
                <a:gd name="T8" fmla="*/ 328 w 417"/>
                <a:gd name="T9" fmla="*/ 489 h 620"/>
                <a:gd name="T10" fmla="*/ 320 w 417"/>
                <a:gd name="T11" fmla="*/ 52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7" h="620">
                  <a:moveTo>
                    <a:pt x="300" y="620"/>
                  </a:moveTo>
                  <a:lnTo>
                    <a:pt x="0" y="557"/>
                  </a:lnTo>
                  <a:lnTo>
                    <a:pt x="117" y="0"/>
                  </a:lnTo>
                  <a:lnTo>
                    <a:pt x="417" y="63"/>
                  </a:lnTo>
                  <a:lnTo>
                    <a:pt x="328" y="489"/>
                  </a:lnTo>
                  <a:lnTo>
                    <a:pt x="320" y="522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3"/>
            <p:cNvSpPr/>
            <p:nvPr userDrawn="1"/>
          </p:nvSpPr>
          <p:spPr bwMode="auto">
            <a:xfrm>
              <a:off x="3267075" y="2276475"/>
              <a:ext cx="503238" cy="225425"/>
            </a:xfrm>
            <a:custGeom>
              <a:avLst/>
              <a:gdLst>
                <a:gd name="T0" fmla="*/ 300 w 317"/>
                <a:gd name="T1" fmla="*/ 142 h 142"/>
                <a:gd name="T2" fmla="*/ 0 w 317"/>
                <a:gd name="T3" fmla="*/ 79 h 142"/>
                <a:gd name="T4" fmla="*/ 16 w 317"/>
                <a:gd name="T5" fmla="*/ 0 h 142"/>
                <a:gd name="T6" fmla="*/ 317 w 317"/>
                <a:gd name="T7" fmla="*/ 62 h 142"/>
                <a:gd name="T8" fmla="*/ 300 w 31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142">
                  <a:moveTo>
                    <a:pt x="300" y="142"/>
                  </a:moveTo>
                  <a:lnTo>
                    <a:pt x="0" y="79"/>
                  </a:lnTo>
                  <a:lnTo>
                    <a:pt x="16" y="0"/>
                  </a:lnTo>
                  <a:lnTo>
                    <a:pt x="317" y="62"/>
                  </a:lnTo>
                  <a:lnTo>
                    <a:pt x="300" y="14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Line 44"/>
            <p:cNvSpPr>
              <a:spLocks noChangeShapeType="1"/>
            </p:cNvSpPr>
            <p:nvPr userDrawn="1"/>
          </p:nvSpPr>
          <p:spPr bwMode="auto">
            <a:xfrm>
              <a:off x="3332163" y="2349500"/>
              <a:ext cx="371475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5"/>
            <p:cNvSpPr/>
            <p:nvPr userDrawn="1"/>
          </p:nvSpPr>
          <p:spPr bwMode="auto">
            <a:xfrm>
              <a:off x="3392488" y="1563688"/>
              <a:ext cx="190500" cy="192088"/>
            </a:xfrm>
            <a:custGeom>
              <a:avLst/>
              <a:gdLst>
                <a:gd name="T0" fmla="*/ 60 w 120"/>
                <a:gd name="T1" fmla="*/ 121 h 121"/>
                <a:gd name="T2" fmla="*/ 0 w 120"/>
                <a:gd name="T3" fmla="*/ 61 h 121"/>
                <a:gd name="T4" fmla="*/ 60 w 120"/>
                <a:gd name="T5" fmla="*/ 0 h 121"/>
                <a:gd name="T6" fmla="*/ 120 w 120"/>
                <a:gd name="T7" fmla="*/ 61 h 121"/>
                <a:gd name="T8" fmla="*/ 60 w 120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1">
                  <a:moveTo>
                    <a:pt x="60" y="121"/>
                  </a:moveTo>
                  <a:lnTo>
                    <a:pt x="0" y="61"/>
                  </a:lnTo>
                  <a:lnTo>
                    <a:pt x="60" y="0"/>
                  </a:lnTo>
                  <a:lnTo>
                    <a:pt x="120" y="61"/>
                  </a:lnTo>
                  <a:lnTo>
                    <a:pt x="60" y="12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6"/>
            <p:cNvSpPr/>
            <p:nvPr userDrawn="1"/>
          </p:nvSpPr>
          <p:spPr bwMode="auto">
            <a:xfrm>
              <a:off x="5721350" y="1497013"/>
              <a:ext cx="190500" cy="192088"/>
            </a:xfrm>
            <a:custGeom>
              <a:avLst/>
              <a:gdLst>
                <a:gd name="T0" fmla="*/ 59 w 120"/>
                <a:gd name="T1" fmla="*/ 121 h 121"/>
                <a:gd name="T2" fmla="*/ 0 w 120"/>
                <a:gd name="T3" fmla="*/ 60 h 121"/>
                <a:gd name="T4" fmla="*/ 59 w 120"/>
                <a:gd name="T5" fmla="*/ 0 h 121"/>
                <a:gd name="T6" fmla="*/ 120 w 120"/>
                <a:gd name="T7" fmla="*/ 60 h 121"/>
                <a:gd name="T8" fmla="*/ 59 w 120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1">
                  <a:moveTo>
                    <a:pt x="59" y="121"/>
                  </a:moveTo>
                  <a:lnTo>
                    <a:pt x="0" y="60"/>
                  </a:lnTo>
                  <a:lnTo>
                    <a:pt x="59" y="0"/>
                  </a:lnTo>
                  <a:lnTo>
                    <a:pt x="120" y="60"/>
                  </a:lnTo>
                  <a:lnTo>
                    <a:pt x="59" y="12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7"/>
            <p:cNvSpPr/>
            <p:nvPr userDrawn="1"/>
          </p:nvSpPr>
          <p:spPr bwMode="auto">
            <a:xfrm>
              <a:off x="2513013" y="3328988"/>
              <a:ext cx="684213" cy="350838"/>
            </a:xfrm>
            <a:custGeom>
              <a:avLst/>
              <a:gdLst>
                <a:gd name="T0" fmla="*/ 322 w 431"/>
                <a:gd name="T1" fmla="*/ 104 h 221"/>
                <a:gd name="T2" fmla="*/ 25 w 431"/>
                <a:gd name="T3" fmla="*/ 221 h 221"/>
                <a:gd name="T4" fmla="*/ 0 w 431"/>
                <a:gd name="T5" fmla="*/ 158 h 221"/>
                <a:gd name="T6" fmla="*/ 406 w 431"/>
                <a:gd name="T7" fmla="*/ 0 h 221"/>
                <a:gd name="T8" fmla="*/ 431 w 431"/>
                <a:gd name="T9" fmla="*/ 62 h 221"/>
                <a:gd name="T10" fmla="*/ 381 w 431"/>
                <a:gd name="T11" fmla="*/ 8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21">
                  <a:moveTo>
                    <a:pt x="322" y="104"/>
                  </a:moveTo>
                  <a:lnTo>
                    <a:pt x="25" y="221"/>
                  </a:lnTo>
                  <a:lnTo>
                    <a:pt x="0" y="158"/>
                  </a:lnTo>
                  <a:lnTo>
                    <a:pt x="406" y="0"/>
                  </a:lnTo>
                  <a:lnTo>
                    <a:pt x="431" y="62"/>
                  </a:lnTo>
                  <a:lnTo>
                    <a:pt x="381" y="81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Line 48"/>
            <p:cNvSpPr>
              <a:spLocks noChangeShapeType="1"/>
            </p:cNvSpPr>
            <p:nvPr userDrawn="1"/>
          </p:nvSpPr>
          <p:spPr bwMode="auto">
            <a:xfrm>
              <a:off x="2767013" y="3479800"/>
              <a:ext cx="38100" cy="1016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9"/>
            <p:cNvSpPr/>
            <p:nvPr userDrawn="1"/>
          </p:nvSpPr>
          <p:spPr bwMode="auto">
            <a:xfrm>
              <a:off x="2405063" y="3579813"/>
              <a:ext cx="147638" cy="100013"/>
            </a:xfrm>
            <a:custGeom>
              <a:avLst/>
              <a:gdLst>
                <a:gd name="T0" fmla="*/ 68 w 93"/>
                <a:gd name="T1" fmla="*/ 0 h 63"/>
                <a:gd name="T2" fmla="*/ 0 w 93"/>
                <a:gd name="T3" fmla="*/ 63 h 63"/>
                <a:gd name="T4" fmla="*/ 93 w 9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63">
                  <a:moveTo>
                    <a:pt x="68" y="0"/>
                  </a:moveTo>
                  <a:lnTo>
                    <a:pt x="0" y="63"/>
                  </a:lnTo>
                  <a:lnTo>
                    <a:pt x="93" y="63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0"/>
            <p:cNvSpPr/>
            <p:nvPr userDrawn="1"/>
          </p:nvSpPr>
          <p:spPr bwMode="auto">
            <a:xfrm>
              <a:off x="7794625" y="3016250"/>
              <a:ext cx="333375" cy="422275"/>
            </a:xfrm>
            <a:custGeom>
              <a:avLst/>
              <a:gdLst>
                <a:gd name="T0" fmla="*/ 211 w 229"/>
                <a:gd name="T1" fmla="*/ 156 h 289"/>
                <a:gd name="T2" fmla="*/ 190 w 229"/>
                <a:gd name="T3" fmla="*/ 78 h 289"/>
                <a:gd name="T4" fmla="*/ 78 w 229"/>
                <a:gd name="T5" fmla="*/ 13 h 289"/>
                <a:gd name="T6" fmla="*/ 12 w 229"/>
                <a:gd name="T7" fmla="*/ 125 h 289"/>
                <a:gd name="T8" fmla="*/ 44 w 229"/>
                <a:gd name="T9" fmla="*/ 244 h 289"/>
                <a:gd name="T10" fmla="*/ 109 w 229"/>
                <a:gd name="T11" fmla="*/ 282 h 289"/>
                <a:gd name="T12" fmla="*/ 184 w 229"/>
                <a:gd name="T13" fmla="*/ 262 h 289"/>
                <a:gd name="T14" fmla="*/ 221 w 229"/>
                <a:gd name="T15" fmla="*/ 1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289">
                  <a:moveTo>
                    <a:pt x="211" y="156"/>
                  </a:moveTo>
                  <a:cubicBezTo>
                    <a:pt x="190" y="78"/>
                    <a:pt x="190" y="78"/>
                    <a:pt x="190" y="78"/>
                  </a:cubicBezTo>
                  <a:cubicBezTo>
                    <a:pt x="177" y="29"/>
                    <a:pt x="127" y="0"/>
                    <a:pt x="78" y="13"/>
                  </a:cubicBezTo>
                  <a:cubicBezTo>
                    <a:pt x="29" y="26"/>
                    <a:pt x="0" y="76"/>
                    <a:pt x="12" y="125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51" y="272"/>
                    <a:pt x="80" y="289"/>
                    <a:pt x="109" y="282"/>
                  </a:cubicBezTo>
                  <a:cubicBezTo>
                    <a:pt x="184" y="262"/>
                    <a:pt x="184" y="262"/>
                    <a:pt x="184" y="262"/>
                  </a:cubicBezTo>
                  <a:cubicBezTo>
                    <a:pt x="212" y="255"/>
                    <a:pt x="229" y="225"/>
                    <a:pt x="221" y="197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1"/>
            <p:cNvSpPr/>
            <p:nvPr userDrawn="1"/>
          </p:nvSpPr>
          <p:spPr bwMode="auto">
            <a:xfrm>
              <a:off x="7872413" y="2387600"/>
              <a:ext cx="255588" cy="773113"/>
            </a:xfrm>
            <a:custGeom>
              <a:avLst/>
              <a:gdLst>
                <a:gd name="T0" fmla="*/ 47 w 175"/>
                <a:gd name="T1" fmla="*/ 529 h 529"/>
                <a:gd name="T2" fmla="*/ 24 w 175"/>
                <a:gd name="T3" fmla="*/ 443 h 529"/>
                <a:gd name="T4" fmla="*/ 14 w 175"/>
                <a:gd name="T5" fmla="*/ 399 h 529"/>
                <a:gd name="T6" fmla="*/ 84 w 175"/>
                <a:gd name="T7" fmla="*/ 256 h 529"/>
                <a:gd name="T8" fmla="*/ 84 w 175"/>
                <a:gd name="T9" fmla="*/ 256 h 529"/>
                <a:gd name="T10" fmla="*/ 150 w 175"/>
                <a:gd name="T11" fmla="*/ 94 h 529"/>
                <a:gd name="T12" fmla="*/ 112 w 175"/>
                <a:gd name="T13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529">
                  <a:moveTo>
                    <a:pt x="47" y="529"/>
                  </a:moveTo>
                  <a:cubicBezTo>
                    <a:pt x="24" y="443"/>
                    <a:pt x="24" y="443"/>
                    <a:pt x="24" y="443"/>
                  </a:cubicBezTo>
                  <a:cubicBezTo>
                    <a:pt x="14" y="399"/>
                    <a:pt x="14" y="399"/>
                    <a:pt x="14" y="399"/>
                  </a:cubicBezTo>
                  <a:cubicBezTo>
                    <a:pt x="0" y="341"/>
                    <a:pt x="29" y="280"/>
                    <a:pt x="84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146" y="228"/>
                    <a:pt x="175" y="157"/>
                    <a:pt x="150" y="94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2"/>
            <p:cNvSpPr/>
            <p:nvPr userDrawn="1"/>
          </p:nvSpPr>
          <p:spPr bwMode="auto">
            <a:xfrm>
              <a:off x="7824788" y="3176588"/>
              <a:ext cx="258763" cy="66675"/>
            </a:xfrm>
            <a:custGeom>
              <a:avLst/>
              <a:gdLst>
                <a:gd name="T0" fmla="*/ 0 w 177"/>
                <a:gd name="T1" fmla="*/ 46 h 46"/>
                <a:gd name="T2" fmla="*/ 177 w 177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7" h="46">
                  <a:moveTo>
                    <a:pt x="0" y="46"/>
                  </a:moveTo>
                  <a:cubicBezTo>
                    <a:pt x="3" y="46"/>
                    <a:pt x="177" y="0"/>
                    <a:pt x="177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3"/>
            <p:cNvSpPr/>
            <p:nvPr userDrawn="1"/>
          </p:nvSpPr>
          <p:spPr bwMode="auto">
            <a:xfrm>
              <a:off x="6515100" y="2436813"/>
              <a:ext cx="1176338" cy="563563"/>
            </a:xfrm>
            <a:custGeom>
              <a:avLst/>
              <a:gdLst>
                <a:gd name="T0" fmla="*/ 707 w 741"/>
                <a:gd name="T1" fmla="*/ 332 h 355"/>
                <a:gd name="T2" fmla="*/ 704 w 741"/>
                <a:gd name="T3" fmla="*/ 355 h 355"/>
                <a:gd name="T4" fmla="*/ 0 w 741"/>
                <a:gd name="T5" fmla="*/ 243 h 355"/>
                <a:gd name="T6" fmla="*/ 38 w 741"/>
                <a:gd name="T7" fmla="*/ 0 h 355"/>
                <a:gd name="T8" fmla="*/ 741 w 741"/>
                <a:gd name="T9" fmla="*/ 111 h 355"/>
                <a:gd name="T10" fmla="*/ 715 w 741"/>
                <a:gd name="T11" fmla="*/ 2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355">
                  <a:moveTo>
                    <a:pt x="707" y="332"/>
                  </a:moveTo>
                  <a:lnTo>
                    <a:pt x="704" y="355"/>
                  </a:lnTo>
                  <a:lnTo>
                    <a:pt x="0" y="243"/>
                  </a:lnTo>
                  <a:lnTo>
                    <a:pt x="38" y="0"/>
                  </a:lnTo>
                  <a:lnTo>
                    <a:pt x="741" y="111"/>
                  </a:lnTo>
                  <a:lnTo>
                    <a:pt x="715" y="282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4"/>
            <p:cNvSpPr/>
            <p:nvPr userDrawn="1"/>
          </p:nvSpPr>
          <p:spPr bwMode="auto">
            <a:xfrm>
              <a:off x="6621463" y="2505075"/>
              <a:ext cx="271463" cy="107950"/>
            </a:xfrm>
            <a:custGeom>
              <a:avLst/>
              <a:gdLst>
                <a:gd name="T0" fmla="*/ 165 w 171"/>
                <a:gd name="T1" fmla="*/ 68 h 68"/>
                <a:gd name="T2" fmla="*/ 0 w 171"/>
                <a:gd name="T3" fmla="*/ 42 h 68"/>
                <a:gd name="T4" fmla="*/ 7 w 171"/>
                <a:gd name="T5" fmla="*/ 0 h 68"/>
                <a:gd name="T6" fmla="*/ 171 w 171"/>
                <a:gd name="T7" fmla="*/ 26 h 68"/>
                <a:gd name="T8" fmla="*/ 165 w 171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68">
                  <a:moveTo>
                    <a:pt x="165" y="68"/>
                  </a:moveTo>
                  <a:lnTo>
                    <a:pt x="0" y="42"/>
                  </a:lnTo>
                  <a:lnTo>
                    <a:pt x="7" y="0"/>
                  </a:lnTo>
                  <a:lnTo>
                    <a:pt x="171" y="26"/>
                  </a:lnTo>
                  <a:lnTo>
                    <a:pt x="165" y="68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55"/>
            <p:cNvSpPr/>
            <p:nvPr userDrawn="1"/>
          </p:nvSpPr>
          <p:spPr bwMode="auto">
            <a:xfrm>
              <a:off x="6940550" y="2554288"/>
              <a:ext cx="82550" cy="82550"/>
            </a:xfrm>
            <a:custGeom>
              <a:avLst/>
              <a:gdLst>
                <a:gd name="T0" fmla="*/ 44 w 52"/>
                <a:gd name="T1" fmla="*/ 52 h 52"/>
                <a:gd name="T2" fmla="*/ 0 w 52"/>
                <a:gd name="T3" fmla="*/ 44 h 52"/>
                <a:gd name="T4" fmla="*/ 8 w 52"/>
                <a:gd name="T5" fmla="*/ 0 h 52"/>
                <a:gd name="T6" fmla="*/ 52 w 52"/>
                <a:gd name="T7" fmla="*/ 8 h 52"/>
                <a:gd name="T8" fmla="*/ 44 w 5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4" y="52"/>
                  </a:moveTo>
                  <a:lnTo>
                    <a:pt x="0" y="44"/>
                  </a:lnTo>
                  <a:lnTo>
                    <a:pt x="8" y="0"/>
                  </a:lnTo>
                  <a:lnTo>
                    <a:pt x="52" y="8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56"/>
            <p:cNvSpPr/>
            <p:nvPr userDrawn="1"/>
          </p:nvSpPr>
          <p:spPr bwMode="auto">
            <a:xfrm>
              <a:off x="7059613" y="2573338"/>
              <a:ext cx="80963" cy="82550"/>
            </a:xfrm>
            <a:custGeom>
              <a:avLst/>
              <a:gdLst>
                <a:gd name="T0" fmla="*/ 44 w 51"/>
                <a:gd name="T1" fmla="*/ 52 h 52"/>
                <a:gd name="T2" fmla="*/ 0 w 51"/>
                <a:gd name="T3" fmla="*/ 44 h 52"/>
                <a:gd name="T4" fmla="*/ 7 w 51"/>
                <a:gd name="T5" fmla="*/ 0 h 52"/>
                <a:gd name="T6" fmla="*/ 51 w 51"/>
                <a:gd name="T7" fmla="*/ 7 h 52"/>
                <a:gd name="T8" fmla="*/ 44 w 5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44" y="52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57"/>
            <p:cNvSpPr/>
            <p:nvPr userDrawn="1"/>
          </p:nvSpPr>
          <p:spPr bwMode="auto">
            <a:xfrm>
              <a:off x="7177088" y="2592388"/>
              <a:ext cx="82550" cy="80963"/>
            </a:xfrm>
            <a:custGeom>
              <a:avLst/>
              <a:gdLst>
                <a:gd name="T0" fmla="*/ 44 w 52"/>
                <a:gd name="T1" fmla="*/ 51 h 51"/>
                <a:gd name="T2" fmla="*/ 0 w 52"/>
                <a:gd name="T3" fmla="*/ 44 h 51"/>
                <a:gd name="T4" fmla="*/ 7 w 52"/>
                <a:gd name="T5" fmla="*/ 0 h 51"/>
                <a:gd name="T6" fmla="*/ 52 w 52"/>
                <a:gd name="T7" fmla="*/ 7 h 51"/>
                <a:gd name="T8" fmla="*/ 44 w 5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1">
                  <a:moveTo>
                    <a:pt x="44" y="51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2" y="7"/>
                  </a:lnTo>
                  <a:lnTo>
                    <a:pt x="44" y="5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58"/>
            <p:cNvSpPr/>
            <p:nvPr userDrawn="1"/>
          </p:nvSpPr>
          <p:spPr bwMode="auto">
            <a:xfrm>
              <a:off x="7296150" y="2611438"/>
              <a:ext cx="80963" cy="80963"/>
            </a:xfrm>
            <a:custGeom>
              <a:avLst/>
              <a:gdLst>
                <a:gd name="T0" fmla="*/ 44 w 51"/>
                <a:gd name="T1" fmla="*/ 51 h 51"/>
                <a:gd name="T2" fmla="*/ 0 w 51"/>
                <a:gd name="T3" fmla="*/ 44 h 51"/>
                <a:gd name="T4" fmla="*/ 7 w 51"/>
                <a:gd name="T5" fmla="*/ 0 h 51"/>
                <a:gd name="T6" fmla="*/ 51 w 51"/>
                <a:gd name="T7" fmla="*/ 6 h 51"/>
                <a:gd name="T8" fmla="*/ 44 w 5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6"/>
                  </a:lnTo>
                  <a:lnTo>
                    <a:pt x="44" y="5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9"/>
            <p:cNvSpPr/>
            <p:nvPr userDrawn="1"/>
          </p:nvSpPr>
          <p:spPr bwMode="auto">
            <a:xfrm>
              <a:off x="7413625" y="2628900"/>
              <a:ext cx="80963" cy="82550"/>
            </a:xfrm>
            <a:custGeom>
              <a:avLst/>
              <a:gdLst>
                <a:gd name="T0" fmla="*/ 45 w 51"/>
                <a:gd name="T1" fmla="*/ 52 h 52"/>
                <a:gd name="T2" fmla="*/ 0 w 51"/>
                <a:gd name="T3" fmla="*/ 44 h 52"/>
                <a:gd name="T4" fmla="*/ 7 w 51"/>
                <a:gd name="T5" fmla="*/ 0 h 52"/>
                <a:gd name="T6" fmla="*/ 51 w 51"/>
                <a:gd name="T7" fmla="*/ 7 h 52"/>
                <a:gd name="T8" fmla="*/ 45 w 5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45" y="52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7"/>
                  </a:lnTo>
                  <a:lnTo>
                    <a:pt x="45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0"/>
            <p:cNvSpPr/>
            <p:nvPr userDrawn="1"/>
          </p:nvSpPr>
          <p:spPr bwMode="auto">
            <a:xfrm>
              <a:off x="6919913" y="2682875"/>
              <a:ext cx="82550" cy="80963"/>
            </a:xfrm>
            <a:custGeom>
              <a:avLst/>
              <a:gdLst>
                <a:gd name="T0" fmla="*/ 45 w 52"/>
                <a:gd name="T1" fmla="*/ 51 h 51"/>
                <a:gd name="T2" fmla="*/ 0 w 52"/>
                <a:gd name="T3" fmla="*/ 44 h 51"/>
                <a:gd name="T4" fmla="*/ 8 w 52"/>
                <a:gd name="T5" fmla="*/ 0 h 51"/>
                <a:gd name="T6" fmla="*/ 52 w 52"/>
                <a:gd name="T7" fmla="*/ 7 h 51"/>
                <a:gd name="T8" fmla="*/ 45 w 5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1">
                  <a:moveTo>
                    <a:pt x="45" y="51"/>
                  </a:moveTo>
                  <a:lnTo>
                    <a:pt x="0" y="44"/>
                  </a:lnTo>
                  <a:lnTo>
                    <a:pt x="8" y="0"/>
                  </a:lnTo>
                  <a:lnTo>
                    <a:pt x="52" y="7"/>
                  </a:lnTo>
                  <a:lnTo>
                    <a:pt x="45" y="5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1"/>
            <p:cNvSpPr/>
            <p:nvPr userDrawn="1"/>
          </p:nvSpPr>
          <p:spPr bwMode="auto">
            <a:xfrm>
              <a:off x="7038975" y="2700338"/>
              <a:ext cx="80963" cy="82550"/>
            </a:xfrm>
            <a:custGeom>
              <a:avLst/>
              <a:gdLst>
                <a:gd name="T0" fmla="*/ 44 w 51"/>
                <a:gd name="T1" fmla="*/ 52 h 52"/>
                <a:gd name="T2" fmla="*/ 0 w 51"/>
                <a:gd name="T3" fmla="*/ 44 h 52"/>
                <a:gd name="T4" fmla="*/ 7 w 51"/>
                <a:gd name="T5" fmla="*/ 0 h 52"/>
                <a:gd name="T6" fmla="*/ 51 w 51"/>
                <a:gd name="T7" fmla="*/ 7 h 52"/>
                <a:gd name="T8" fmla="*/ 44 w 5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44" y="52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2"/>
            <p:cNvSpPr/>
            <p:nvPr userDrawn="1"/>
          </p:nvSpPr>
          <p:spPr bwMode="auto">
            <a:xfrm>
              <a:off x="6637338" y="2638425"/>
              <a:ext cx="80963" cy="79375"/>
            </a:xfrm>
            <a:custGeom>
              <a:avLst/>
              <a:gdLst>
                <a:gd name="T0" fmla="*/ 44 w 51"/>
                <a:gd name="T1" fmla="*/ 50 h 50"/>
                <a:gd name="T2" fmla="*/ 0 w 51"/>
                <a:gd name="T3" fmla="*/ 44 h 50"/>
                <a:gd name="T4" fmla="*/ 7 w 51"/>
                <a:gd name="T5" fmla="*/ 0 h 50"/>
                <a:gd name="T6" fmla="*/ 51 w 51"/>
                <a:gd name="T7" fmla="*/ 6 h 50"/>
                <a:gd name="T8" fmla="*/ 44 w 51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6"/>
                  </a:lnTo>
                  <a:lnTo>
                    <a:pt x="44" y="5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3"/>
            <p:cNvSpPr/>
            <p:nvPr userDrawn="1"/>
          </p:nvSpPr>
          <p:spPr bwMode="auto">
            <a:xfrm>
              <a:off x="6756400" y="2657475"/>
              <a:ext cx="79375" cy="79375"/>
            </a:xfrm>
            <a:custGeom>
              <a:avLst/>
              <a:gdLst>
                <a:gd name="T0" fmla="*/ 44 w 50"/>
                <a:gd name="T1" fmla="*/ 50 h 50"/>
                <a:gd name="T2" fmla="*/ 0 w 50"/>
                <a:gd name="T3" fmla="*/ 44 h 50"/>
                <a:gd name="T4" fmla="*/ 6 w 50"/>
                <a:gd name="T5" fmla="*/ 0 h 50"/>
                <a:gd name="T6" fmla="*/ 50 w 50"/>
                <a:gd name="T7" fmla="*/ 6 h 50"/>
                <a:gd name="T8" fmla="*/ 44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44" y="50"/>
                  </a:moveTo>
                  <a:lnTo>
                    <a:pt x="0" y="44"/>
                  </a:lnTo>
                  <a:lnTo>
                    <a:pt x="6" y="0"/>
                  </a:lnTo>
                  <a:lnTo>
                    <a:pt x="50" y="6"/>
                  </a:lnTo>
                  <a:lnTo>
                    <a:pt x="44" y="5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4"/>
            <p:cNvSpPr/>
            <p:nvPr userDrawn="1"/>
          </p:nvSpPr>
          <p:spPr bwMode="auto">
            <a:xfrm>
              <a:off x="7156450" y="2719388"/>
              <a:ext cx="82550" cy="82550"/>
            </a:xfrm>
            <a:custGeom>
              <a:avLst/>
              <a:gdLst>
                <a:gd name="T0" fmla="*/ 44 w 52"/>
                <a:gd name="T1" fmla="*/ 52 h 52"/>
                <a:gd name="T2" fmla="*/ 0 w 52"/>
                <a:gd name="T3" fmla="*/ 44 h 52"/>
                <a:gd name="T4" fmla="*/ 8 w 52"/>
                <a:gd name="T5" fmla="*/ 0 h 52"/>
                <a:gd name="T6" fmla="*/ 52 w 52"/>
                <a:gd name="T7" fmla="*/ 7 h 52"/>
                <a:gd name="T8" fmla="*/ 44 w 5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4" y="52"/>
                  </a:moveTo>
                  <a:lnTo>
                    <a:pt x="0" y="44"/>
                  </a:lnTo>
                  <a:lnTo>
                    <a:pt x="8" y="0"/>
                  </a:lnTo>
                  <a:lnTo>
                    <a:pt x="52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5"/>
            <p:cNvSpPr/>
            <p:nvPr userDrawn="1"/>
          </p:nvSpPr>
          <p:spPr bwMode="auto">
            <a:xfrm>
              <a:off x="7277100" y="2738438"/>
              <a:ext cx="79375" cy="82550"/>
            </a:xfrm>
            <a:custGeom>
              <a:avLst/>
              <a:gdLst>
                <a:gd name="T0" fmla="*/ 44 w 50"/>
                <a:gd name="T1" fmla="*/ 52 h 52"/>
                <a:gd name="T2" fmla="*/ 0 w 50"/>
                <a:gd name="T3" fmla="*/ 44 h 52"/>
                <a:gd name="T4" fmla="*/ 6 w 50"/>
                <a:gd name="T5" fmla="*/ 0 h 52"/>
                <a:gd name="T6" fmla="*/ 50 w 50"/>
                <a:gd name="T7" fmla="*/ 7 h 52"/>
                <a:gd name="T8" fmla="*/ 44 w 5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2">
                  <a:moveTo>
                    <a:pt x="44" y="52"/>
                  </a:moveTo>
                  <a:lnTo>
                    <a:pt x="0" y="44"/>
                  </a:lnTo>
                  <a:lnTo>
                    <a:pt x="6" y="0"/>
                  </a:lnTo>
                  <a:lnTo>
                    <a:pt x="50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66"/>
            <p:cNvSpPr/>
            <p:nvPr userDrawn="1"/>
          </p:nvSpPr>
          <p:spPr bwMode="auto">
            <a:xfrm>
              <a:off x="7394575" y="2757488"/>
              <a:ext cx="80963" cy="80963"/>
            </a:xfrm>
            <a:custGeom>
              <a:avLst/>
              <a:gdLst>
                <a:gd name="T0" fmla="*/ 44 w 51"/>
                <a:gd name="T1" fmla="*/ 51 h 51"/>
                <a:gd name="T2" fmla="*/ 0 w 51"/>
                <a:gd name="T3" fmla="*/ 44 h 51"/>
                <a:gd name="T4" fmla="*/ 6 w 51"/>
                <a:gd name="T5" fmla="*/ 0 h 51"/>
                <a:gd name="T6" fmla="*/ 51 w 51"/>
                <a:gd name="T7" fmla="*/ 6 h 51"/>
                <a:gd name="T8" fmla="*/ 44 w 5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lnTo>
                    <a:pt x="0" y="44"/>
                  </a:lnTo>
                  <a:lnTo>
                    <a:pt x="6" y="0"/>
                  </a:lnTo>
                  <a:lnTo>
                    <a:pt x="51" y="6"/>
                  </a:lnTo>
                  <a:lnTo>
                    <a:pt x="44" y="5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67"/>
            <p:cNvSpPr/>
            <p:nvPr userDrawn="1"/>
          </p:nvSpPr>
          <p:spPr bwMode="auto">
            <a:xfrm>
              <a:off x="7096125" y="2343150"/>
              <a:ext cx="512763" cy="176213"/>
            </a:xfrm>
            <a:custGeom>
              <a:avLst/>
              <a:gdLst>
                <a:gd name="T0" fmla="*/ 0 w 352"/>
                <a:gd name="T1" fmla="*/ 121 h 121"/>
                <a:gd name="T2" fmla="*/ 0 w 352"/>
                <a:gd name="T3" fmla="*/ 121 h 121"/>
                <a:gd name="T4" fmla="*/ 152 w 352"/>
                <a:gd name="T5" fmla="*/ 57 h 121"/>
                <a:gd name="T6" fmla="*/ 193 w 352"/>
                <a:gd name="T7" fmla="*/ 65 h 121"/>
                <a:gd name="T8" fmla="*/ 326 w 352"/>
                <a:gd name="T9" fmla="*/ 26 h 121"/>
                <a:gd name="T10" fmla="*/ 352 w 352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2" h="121">
                  <a:moveTo>
                    <a:pt x="0" y="121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33" y="70"/>
                    <a:pt x="93" y="44"/>
                    <a:pt x="152" y="57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241" y="76"/>
                    <a:pt x="291" y="61"/>
                    <a:pt x="326" y="26"/>
                  </a:cubicBezTo>
                  <a:cubicBezTo>
                    <a:pt x="352" y="0"/>
                    <a:pt x="352" y="0"/>
                    <a:pt x="352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68"/>
            <p:cNvSpPr/>
            <p:nvPr userDrawn="1"/>
          </p:nvSpPr>
          <p:spPr bwMode="auto">
            <a:xfrm>
              <a:off x="8515350" y="2657475"/>
              <a:ext cx="825500" cy="1006475"/>
            </a:xfrm>
            <a:custGeom>
              <a:avLst/>
              <a:gdLst>
                <a:gd name="T0" fmla="*/ 174 w 520"/>
                <a:gd name="T1" fmla="*/ 59 h 634"/>
                <a:gd name="T2" fmla="*/ 54 w 520"/>
                <a:gd name="T3" fmla="*/ 113 h 634"/>
                <a:gd name="T4" fmla="*/ 0 w 520"/>
                <a:gd name="T5" fmla="*/ 253 h 634"/>
                <a:gd name="T6" fmla="*/ 168 w 520"/>
                <a:gd name="T7" fmla="*/ 634 h 634"/>
                <a:gd name="T8" fmla="*/ 520 w 520"/>
                <a:gd name="T9" fmla="*/ 479 h 634"/>
                <a:gd name="T10" fmla="*/ 309 w 520"/>
                <a:gd name="T11" fmla="*/ 0 h 634"/>
                <a:gd name="T12" fmla="*/ 241 w 520"/>
                <a:gd name="T13" fmla="*/ 3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0" h="634">
                  <a:moveTo>
                    <a:pt x="174" y="59"/>
                  </a:moveTo>
                  <a:lnTo>
                    <a:pt x="54" y="113"/>
                  </a:lnTo>
                  <a:lnTo>
                    <a:pt x="0" y="253"/>
                  </a:lnTo>
                  <a:lnTo>
                    <a:pt x="168" y="634"/>
                  </a:lnTo>
                  <a:lnTo>
                    <a:pt x="520" y="479"/>
                  </a:lnTo>
                  <a:lnTo>
                    <a:pt x="309" y="0"/>
                  </a:lnTo>
                  <a:lnTo>
                    <a:pt x="241" y="30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69"/>
            <p:cNvSpPr/>
            <p:nvPr userDrawn="1"/>
          </p:nvSpPr>
          <p:spPr bwMode="auto">
            <a:xfrm>
              <a:off x="8513763" y="2836863"/>
              <a:ext cx="155575" cy="222250"/>
            </a:xfrm>
            <a:custGeom>
              <a:avLst/>
              <a:gdLst>
                <a:gd name="T0" fmla="*/ 55 w 98"/>
                <a:gd name="T1" fmla="*/ 0 h 140"/>
                <a:gd name="T2" fmla="*/ 0 w 98"/>
                <a:gd name="T3" fmla="*/ 140 h 140"/>
                <a:gd name="T4" fmla="*/ 98 w 98"/>
                <a:gd name="T5" fmla="*/ 97 h 140"/>
                <a:gd name="T6" fmla="*/ 55 w 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40">
                  <a:moveTo>
                    <a:pt x="55" y="0"/>
                  </a:moveTo>
                  <a:lnTo>
                    <a:pt x="0" y="140"/>
                  </a:lnTo>
                  <a:lnTo>
                    <a:pt x="98" y="97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Line 70"/>
            <p:cNvSpPr>
              <a:spLocks noChangeShapeType="1"/>
            </p:cNvSpPr>
            <p:nvPr userDrawn="1"/>
          </p:nvSpPr>
          <p:spPr bwMode="auto">
            <a:xfrm flipV="1">
              <a:off x="8669338" y="2978150"/>
              <a:ext cx="365125" cy="1619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Line 71"/>
            <p:cNvSpPr>
              <a:spLocks noChangeShapeType="1"/>
            </p:cNvSpPr>
            <p:nvPr userDrawn="1"/>
          </p:nvSpPr>
          <p:spPr bwMode="auto">
            <a:xfrm flipV="1">
              <a:off x="8737600" y="3132138"/>
              <a:ext cx="366713" cy="1619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Line 72"/>
            <p:cNvSpPr>
              <a:spLocks noChangeShapeType="1"/>
            </p:cNvSpPr>
            <p:nvPr userDrawn="1"/>
          </p:nvSpPr>
          <p:spPr bwMode="auto">
            <a:xfrm flipV="1">
              <a:off x="8805863" y="3289300"/>
              <a:ext cx="366713" cy="1619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Oval 73"/>
            <p:cNvSpPr>
              <a:spLocks noChangeArrowheads="1"/>
            </p:cNvSpPr>
            <p:nvPr userDrawn="1"/>
          </p:nvSpPr>
          <p:spPr bwMode="auto">
            <a:xfrm>
              <a:off x="8836025" y="2178050"/>
              <a:ext cx="242888" cy="242888"/>
            </a:xfrm>
            <a:prstGeom prst="ellips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74"/>
            <p:cNvSpPr/>
            <p:nvPr userDrawn="1"/>
          </p:nvSpPr>
          <p:spPr bwMode="auto">
            <a:xfrm>
              <a:off x="8958263" y="2233613"/>
              <a:ext cx="65088" cy="65088"/>
            </a:xfrm>
            <a:custGeom>
              <a:avLst/>
              <a:gdLst>
                <a:gd name="T0" fmla="*/ 0 w 45"/>
                <a:gd name="T1" fmla="*/ 0 h 45"/>
                <a:gd name="T2" fmla="*/ 45 w 4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cubicBezTo>
                    <a:pt x="25" y="0"/>
                    <a:pt x="45" y="20"/>
                    <a:pt x="45" y="45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Line 75"/>
            <p:cNvSpPr>
              <a:spLocks noChangeShapeType="1"/>
            </p:cNvSpPr>
            <p:nvPr userDrawn="1"/>
          </p:nvSpPr>
          <p:spPr bwMode="auto">
            <a:xfrm>
              <a:off x="9078913" y="2298700"/>
              <a:ext cx="92075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Line 76"/>
            <p:cNvSpPr>
              <a:spLocks noChangeShapeType="1"/>
            </p:cNvSpPr>
            <p:nvPr userDrawn="1"/>
          </p:nvSpPr>
          <p:spPr bwMode="auto">
            <a:xfrm flipH="1">
              <a:off x="6546850" y="209073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Line 77"/>
            <p:cNvSpPr>
              <a:spLocks noChangeShapeType="1"/>
            </p:cNvSpPr>
            <p:nvPr userDrawn="1"/>
          </p:nvSpPr>
          <p:spPr bwMode="auto">
            <a:xfrm flipH="1">
              <a:off x="6375400" y="226218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Line 78"/>
            <p:cNvSpPr>
              <a:spLocks noChangeShapeType="1"/>
            </p:cNvSpPr>
            <p:nvPr userDrawn="1"/>
          </p:nvSpPr>
          <p:spPr bwMode="auto">
            <a:xfrm>
              <a:off x="6375400" y="209073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Line 79"/>
            <p:cNvSpPr>
              <a:spLocks noChangeShapeType="1"/>
            </p:cNvSpPr>
            <p:nvPr userDrawn="1"/>
          </p:nvSpPr>
          <p:spPr bwMode="auto">
            <a:xfrm>
              <a:off x="6546850" y="226218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Line 80"/>
            <p:cNvSpPr>
              <a:spLocks noChangeShapeType="1"/>
            </p:cNvSpPr>
            <p:nvPr userDrawn="1"/>
          </p:nvSpPr>
          <p:spPr bwMode="auto">
            <a:xfrm flipH="1">
              <a:off x="8551863" y="192563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Line 81"/>
            <p:cNvSpPr>
              <a:spLocks noChangeShapeType="1"/>
            </p:cNvSpPr>
            <p:nvPr userDrawn="1"/>
          </p:nvSpPr>
          <p:spPr bwMode="auto">
            <a:xfrm flipH="1">
              <a:off x="8380413" y="209708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Line 82"/>
            <p:cNvSpPr>
              <a:spLocks noChangeShapeType="1"/>
            </p:cNvSpPr>
            <p:nvPr userDrawn="1"/>
          </p:nvSpPr>
          <p:spPr bwMode="auto">
            <a:xfrm>
              <a:off x="8380413" y="192563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Line 83"/>
            <p:cNvSpPr>
              <a:spLocks noChangeShapeType="1"/>
            </p:cNvSpPr>
            <p:nvPr userDrawn="1"/>
          </p:nvSpPr>
          <p:spPr bwMode="auto">
            <a:xfrm>
              <a:off x="8551863" y="209708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Oval 84"/>
            <p:cNvSpPr>
              <a:spLocks noChangeArrowheads="1"/>
            </p:cNvSpPr>
            <p:nvPr userDrawn="1"/>
          </p:nvSpPr>
          <p:spPr bwMode="auto">
            <a:xfrm>
              <a:off x="7175500" y="3248025"/>
              <a:ext cx="146050" cy="146050"/>
            </a:xfrm>
            <a:prstGeom prst="ellips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5"/>
            <p:cNvSpPr/>
            <p:nvPr userDrawn="1"/>
          </p:nvSpPr>
          <p:spPr bwMode="auto">
            <a:xfrm>
              <a:off x="6988175" y="2027238"/>
              <a:ext cx="182563" cy="182563"/>
            </a:xfrm>
            <a:custGeom>
              <a:avLst/>
              <a:gdLst>
                <a:gd name="T0" fmla="*/ 58 w 115"/>
                <a:gd name="T1" fmla="*/ 115 h 115"/>
                <a:gd name="T2" fmla="*/ 0 w 115"/>
                <a:gd name="T3" fmla="*/ 58 h 115"/>
                <a:gd name="T4" fmla="*/ 58 w 115"/>
                <a:gd name="T5" fmla="*/ 0 h 115"/>
                <a:gd name="T6" fmla="*/ 115 w 115"/>
                <a:gd name="T7" fmla="*/ 58 h 115"/>
                <a:gd name="T8" fmla="*/ 58 w 115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5">
                  <a:moveTo>
                    <a:pt x="58" y="115"/>
                  </a:moveTo>
                  <a:lnTo>
                    <a:pt x="0" y="58"/>
                  </a:lnTo>
                  <a:lnTo>
                    <a:pt x="58" y="0"/>
                  </a:lnTo>
                  <a:lnTo>
                    <a:pt x="115" y="58"/>
                  </a:lnTo>
                  <a:lnTo>
                    <a:pt x="58" y="115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6"/>
            <p:cNvSpPr/>
            <p:nvPr userDrawn="1"/>
          </p:nvSpPr>
          <p:spPr bwMode="auto">
            <a:xfrm>
              <a:off x="8355013" y="2354263"/>
              <a:ext cx="258763" cy="296863"/>
            </a:xfrm>
            <a:custGeom>
              <a:avLst/>
              <a:gdLst>
                <a:gd name="T0" fmla="*/ 100 w 177"/>
                <a:gd name="T1" fmla="*/ 0 h 203"/>
                <a:gd name="T2" fmla="*/ 15 w 177"/>
                <a:gd name="T3" fmla="*/ 124 h 203"/>
                <a:gd name="T4" fmla="*/ 27 w 177"/>
                <a:gd name="T5" fmla="*/ 189 h 203"/>
                <a:gd name="T6" fmla="*/ 91 w 177"/>
                <a:gd name="T7" fmla="*/ 177 h 203"/>
                <a:gd name="T8" fmla="*/ 177 w 177"/>
                <a:gd name="T9" fmla="*/ 53 h 203"/>
                <a:gd name="T10" fmla="*/ 100 w 177"/>
                <a:gd name="T1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203">
                  <a:moveTo>
                    <a:pt x="100" y="0"/>
                  </a:moveTo>
                  <a:cubicBezTo>
                    <a:pt x="15" y="124"/>
                    <a:pt x="15" y="124"/>
                    <a:pt x="15" y="124"/>
                  </a:cubicBezTo>
                  <a:cubicBezTo>
                    <a:pt x="0" y="145"/>
                    <a:pt x="6" y="174"/>
                    <a:pt x="27" y="189"/>
                  </a:cubicBezTo>
                  <a:cubicBezTo>
                    <a:pt x="48" y="203"/>
                    <a:pt x="77" y="198"/>
                    <a:pt x="91" y="177"/>
                  </a:cubicBezTo>
                  <a:cubicBezTo>
                    <a:pt x="177" y="53"/>
                    <a:pt x="177" y="53"/>
                    <a:pt x="177" y="53"/>
                  </a:cubicBezTo>
                  <a:lnTo>
                    <a:pt x="100" y="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Line 87"/>
            <p:cNvSpPr>
              <a:spLocks noChangeShapeType="1"/>
            </p:cNvSpPr>
            <p:nvPr userDrawn="1"/>
          </p:nvSpPr>
          <p:spPr bwMode="auto">
            <a:xfrm>
              <a:off x="8391525" y="2514600"/>
              <a:ext cx="111125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8"/>
            <p:cNvSpPr/>
            <p:nvPr userDrawn="1"/>
          </p:nvSpPr>
          <p:spPr bwMode="auto">
            <a:xfrm>
              <a:off x="8516938" y="2305050"/>
              <a:ext cx="122238" cy="115888"/>
            </a:xfrm>
            <a:custGeom>
              <a:avLst/>
              <a:gdLst>
                <a:gd name="T0" fmla="*/ 77 w 77"/>
                <a:gd name="T1" fmla="*/ 35 h 73"/>
                <a:gd name="T2" fmla="*/ 27 w 77"/>
                <a:gd name="T3" fmla="*/ 0 h 73"/>
                <a:gd name="T4" fmla="*/ 0 w 77"/>
                <a:gd name="T5" fmla="*/ 38 h 73"/>
                <a:gd name="T6" fmla="*/ 51 w 77"/>
                <a:gd name="T7" fmla="*/ 73 h 73"/>
                <a:gd name="T8" fmla="*/ 77 w 77"/>
                <a:gd name="T9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3">
                  <a:moveTo>
                    <a:pt x="77" y="35"/>
                  </a:moveTo>
                  <a:lnTo>
                    <a:pt x="27" y="0"/>
                  </a:lnTo>
                  <a:lnTo>
                    <a:pt x="0" y="38"/>
                  </a:lnTo>
                  <a:lnTo>
                    <a:pt x="51" y="73"/>
                  </a:lnTo>
                  <a:lnTo>
                    <a:pt x="77" y="35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89"/>
            <p:cNvSpPr/>
            <p:nvPr userDrawn="1"/>
          </p:nvSpPr>
          <p:spPr bwMode="auto">
            <a:xfrm>
              <a:off x="7886700" y="1612900"/>
              <a:ext cx="290513" cy="280988"/>
            </a:xfrm>
            <a:custGeom>
              <a:avLst/>
              <a:gdLst>
                <a:gd name="T0" fmla="*/ 134 w 200"/>
                <a:gd name="T1" fmla="*/ 192 h 192"/>
                <a:gd name="T2" fmla="*/ 0 w 200"/>
                <a:gd name="T3" fmla="*/ 79 h 192"/>
                <a:gd name="T4" fmla="*/ 55 w 200"/>
                <a:gd name="T5" fmla="*/ 14 h 192"/>
                <a:gd name="T6" fmla="*/ 97 w 200"/>
                <a:gd name="T7" fmla="*/ 10 h 192"/>
                <a:gd name="T8" fmla="*/ 186 w 200"/>
                <a:gd name="T9" fmla="*/ 84 h 192"/>
                <a:gd name="T10" fmla="*/ 189 w 200"/>
                <a:gd name="T11" fmla="*/ 126 h 192"/>
                <a:gd name="T12" fmla="*/ 134 w 200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92">
                  <a:moveTo>
                    <a:pt x="134" y="192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65" y="1"/>
                    <a:pt x="84" y="0"/>
                    <a:pt x="97" y="10"/>
                  </a:cubicBezTo>
                  <a:cubicBezTo>
                    <a:pt x="186" y="84"/>
                    <a:pt x="186" y="84"/>
                    <a:pt x="186" y="84"/>
                  </a:cubicBezTo>
                  <a:cubicBezTo>
                    <a:pt x="198" y="95"/>
                    <a:pt x="200" y="114"/>
                    <a:pt x="189" y="126"/>
                  </a:cubicBezTo>
                  <a:lnTo>
                    <a:pt x="134" y="19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Line 90"/>
            <p:cNvSpPr>
              <a:spLocks noChangeShapeType="1"/>
            </p:cNvSpPr>
            <p:nvPr userDrawn="1"/>
          </p:nvSpPr>
          <p:spPr bwMode="auto">
            <a:xfrm>
              <a:off x="7854950" y="1765300"/>
              <a:ext cx="195263" cy="1651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Line 91"/>
            <p:cNvSpPr>
              <a:spLocks noChangeShapeType="1"/>
            </p:cNvSpPr>
            <p:nvPr userDrawn="1"/>
          </p:nvSpPr>
          <p:spPr bwMode="auto">
            <a:xfrm>
              <a:off x="7797800" y="1835150"/>
              <a:ext cx="195263" cy="1651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Line 92"/>
            <p:cNvSpPr>
              <a:spLocks noChangeShapeType="1"/>
            </p:cNvSpPr>
            <p:nvPr userDrawn="1"/>
          </p:nvSpPr>
          <p:spPr bwMode="auto">
            <a:xfrm>
              <a:off x="7739063" y="1905000"/>
              <a:ext cx="195263" cy="1651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3"/>
            <p:cNvSpPr/>
            <p:nvPr userDrawn="1"/>
          </p:nvSpPr>
          <p:spPr bwMode="auto">
            <a:xfrm>
              <a:off x="7500938" y="1639888"/>
              <a:ext cx="685800" cy="642938"/>
            </a:xfrm>
            <a:custGeom>
              <a:avLst/>
              <a:gdLst>
                <a:gd name="T0" fmla="*/ 387 w 432"/>
                <a:gd name="T1" fmla="*/ 135 h 405"/>
                <a:gd name="T2" fmla="*/ 384 w 432"/>
                <a:gd name="T3" fmla="*/ 138 h 405"/>
                <a:gd name="T4" fmla="*/ 366 w 432"/>
                <a:gd name="T5" fmla="*/ 160 h 405"/>
                <a:gd name="T6" fmla="*/ 243 w 432"/>
                <a:gd name="T7" fmla="*/ 56 h 405"/>
                <a:gd name="T8" fmla="*/ 261 w 432"/>
                <a:gd name="T9" fmla="*/ 35 h 405"/>
                <a:gd name="T10" fmla="*/ 264 w 432"/>
                <a:gd name="T11" fmla="*/ 31 h 405"/>
                <a:gd name="T12" fmla="*/ 227 w 432"/>
                <a:gd name="T13" fmla="*/ 0 h 405"/>
                <a:gd name="T14" fmla="*/ 0 w 432"/>
                <a:gd name="T15" fmla="*/ 271 h 405"/>
                <a:gd name="T16" fmla="*/ 160 w 432"/>
                <a:gd name="T17" fmla="*/ 405 h 405"/>
                <a:gd name="T18" fmla="*/ 243 w 432"/>
                <a:gd name="T19" fmla="*/ 398 h 405"/>
                <a:gd name="T20" fmla="*/ 432 w 432"/>
                <a:gd name="T21" fmla="*/ 172 h 405"/>
                <a:gd name="T22" fmla="*/ 387 w 432"/>
                <a:gd name="T23" fmla="*/ 13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2" h="405">
                  <a:moveTo>
                    <a:pt x="387" y="135"/>
                  </a:moveTo>
                  <a:lnTo>
                    <a:pt x="384" y="138"/>
                  </a:lnTo>
                  <a:lnTo>
                    <a:pt x="366" y="160"/>
                  </a:lnTo>
                  <a:lnTo>
                    <a:pt x="243" y="56"/>
                  </a:lnTo>
                  <a:lnTo>
                    <a:pt x="261" y="35"/>
                  </a:lnTo>
                  <a:lnTo>
                    <a:pt x="264" y="31"/>
                  </a:lnTo>
                  <a:lnTo>
                    <a:pt x="227" y="0"/>
                  </a:lnTo>
                  <a:lnTo>
                    <a:pt x="0" y="271"/>
                  </a:lnTo>
                  <a:lnTo>
                    <a:pt x="160" y="405"/>
                  </a:lnTo>
                  <a:lnTo>
                    <a:pt x="243" y="398"/>
                  </a:lnTo>
                  <a:lnTo>
                    <a:pt x="432" y="172"/>
                  </a:lnTo>
                  <a:lnTo>
                    <a:pt x="387" y="135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4"/>
            <p:cNvSpPr/>
            <p:nvPr userDrawn="1"/>
          </p:nvSpPr>
          <p:spPr bwMode="auto">
            <a:xfrm>
              <a:off x="7754938" y="2211388"/>
              <a:ext cx="131763" cy="71438"/>
            </a:xfrm>
            <a:custGeom>
              <a:avLst/>
              <a:gdLst>
                <a:gd name="T0" fmla="*/ 0 w 83"/>
                <a:gd name="T1" fmla="*/ 45 h 45"/>
                <a:gd name="T2" fmla="*/ 38 w 83"/>
                <a:gd name="T3" fmla="*/ 0 h 45"/>
                <a:gd name="T4" fmla="*/ 83 w 83"/>
                <a:gd name="T5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5">
                  <a:moveTo>
                    <a:pt x="0" y="45"/>
                  </a:moveTo>
                  <a:lnTo>
                    <a:pt x="38" y="0"/>
                  </a:lnTo>
                  <a:lnTo>
                    <a:pt x="83" y="38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Line 95"/>
            <p:cNvSpPr>
              <a:spLocks noChangeShapeType="1"/>
            </p:cNvSpPr>
            <p:nvPr userDrawn="1"/>
          </p:nvSpPr>
          <p:spPr bwMode="auto">
            <a:xfrm>
              <a:off x="7920038" y="1689100"/>
              <a:ext cx="128588" cy="10795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 userDrawn="1"/>
        </p:nvGrpSpPr>
        <p:grpSpPr>
          <a:xfrm>
            <a:off x="5253037" y="5582174"/>
            <a:ext cx="7397750" cy="2524125"/>
            <a:chOff x="2405063" y="1201738"/>
            <a:chExt cx="7397750" cy="2524125"/>
          </a:xfrm>
        </p:grpSpPr>
        <p:sp>
          <p:nvSpPr>
            <p:cNvPr id="112" name="Freeform 5"/>
            <p:cNvSpPr/>
            <p:nvPr userDrawn="1"/>
          </p:nvSpPr>
          <p:spPr bwMode="auto">
            <a:xfrm>
              <a:off x="5815013" y="1671638"/>
              <a:ext cx="463550" cy="284163"/>
            </a:xfrm>
            <a:custGeom>
              <a:avLst/>
              <a:gdLst>
                <a:gd name="T0" fmla="*/ 0 w 318"/>
                <a:gd name="T1" fmla="*/ 195 h 195"/>
                <a:gd name="T2" fmla="*/ 318 w 318"/>
                <a:gd name="T3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8" h="195">
                  <a:moveTo>
                    <a:pt x="0" y="195"/>
                  </a:moveTo>
                  <a:cubicBezTo>
                    <a:pt x="47" y="67"/>
                    <a:pt x="190" y="0"/>
                    <a:pt x="318" y="47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"/>
            <p:cNvSpPr/>
            <p:nvPr userDrawn="1"/>
          </p:nvSpPr>
          <p:spPr bwMode="auto">
            <a:xfrm>
              <a:off x="5892800" y="1763713"/>
              <a:ext cx="358775" cy="220663"/>
            </a:xfrm>
            <a:custGeom>
              <a:avLst/>
              <a:gdLst>
                <a:gd name="T0" fmla="*/ 0 w 246"/>
                <a:gd name="T1" fmla="*/ 151 h 151"/>
                <a:gd name="T2" fmla="*/ 246 w 246"/>
                <a:gd name="T3" fmla="*/ 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6" h="151">
                  <a:moveTo>
                    <a:pt x="0" y="151"/>
                  </a:moveTo>
                  <a:cubicBezTo>
                    <a:pt x="36" y="52"/>
                    <a:pt x="146" y="0"/>
                    <a:pt x="246" y="36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7"/>
            <p:cNvSpPr/>
            <p:nvPr userDrawn="1"/>
          </p:nvSpPr>
          <p:spPr bwMode="auto">
            <a:xfrm>
              <a:off x="5972175" y="1858963"/>
              <a:ext cx="250825" cy="153988"/>
            </a:xfrm>
            <a:custGeom>
              <a:avLst/>
              <a:gdLst>
                <a:gd name="T0" fmla="*/ 0 w 173"/>
                <a:gd name="T1" fmla="*/ 106 h 106"/>
                <a:gd name="T2" fmla="*/ 173 w 173"/>
                <a:gd name="T3" fmla="*/ 2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3" h="106">
                  <a:moveTo>
                    <a:pt x="0" y="106"/>
                  </a:moveTo>
                  <a:cubicBezTo>
                    <a:pt x="25" y="36"/>
                    <a:pt x="103" y="0"/>
                    <a:pt x="173" y="25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8"/>
            <p:cNvSpPr/>
            <p:nvPr userDrawn="1"/>
          </p:nvSpPr>
          <p:spPr bwMode="auto">
            <a:xfrm>
              <a:off x="6084888" y="1993900"/>
              <a:ext cx="117475" cy="119063"/>
            </a:xfrm>
            <a:custGeom>
              <a:avLst/>
              <a:gdLst>
                <a:gd name="T0" fmla="*/ 72 w 80"/>
                <a:gd name="T1" fmla="*/ 26 h 81"/>
                <a:gd name="T2" fmla="*/ 25 w 80"/>
                <a:gd name="T3" fmla="*/ 8 h 81"/>
                <a:gd name="T4" fmla="*/ 8 w 80"/>
                <a:gd name="T5" fmla="*/ 55 h 81"/>
                <a:gd name="T6" fmla="*/ 55 w 80"/>
                <a:gd name="T7" fmla="*/ 73 h 81"/>
                <a:gd name="T8" fmla="*/ 72 w 80"/>
                <a:gd name="T9" fmla="*/ 2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72" y="26"/>
                  </a:moveTo>
                  <a:cubicBezTo>
                    <a:pt x="64" y="8"/>
                    <a:pt x="43" y="0"/>
                    <a:pt x="25" y="8"/>
                  </a:cubicBezTo>
                  <a:cubicBezTo>
                    <a:pt x="7" y="17"/>
                    <a:pt x="0" y="38"/>
                    <a:pt x="8" y="55"/>
                  </a:cubicBezTo>
                  <a:cubicBezTo>
                    <a:pt x="16" y="73"/>
                    <a:pt x="37" y="81"/>
                    <a:pt x="55" y="73"/>
                  </a:cubicBezTo>
                  <a:cubicBezTo>
                    <a:pt x="73" y="64"/>
                    <a:pt x="80" y="43"/>
                    <a:pt x="72" y="2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9"/>
            <p:cNvSpPr/>
            <p:nvPr userDrawn="1"/>
          </p:nvSpPr>
          <p:spPr bwMode="auto">
            <a:xfrm>
              <a:off x="3705225" y="3251200"/>
              <a:ext cx="417513" cy="419100"/>
            </a:xfrm>
            <a:custGeom>
              <a:avLst/>
              <a:gdLst>
                <a:gd name="T0" fmla="*/ 190 w 286"/>
                <a:gd name="T1" fmla="*/ 233 h 287"/>
                <a:gd name="T2" fmla="*/ 249 w 286"/>
                <a:gd name="T3" fmla="*/ 173 h 287"/>
                <a:gd name="T4" fmla="*/ 247 w 286"/>
                <a:gd name="T5" fmla="*/ 37 h 287"/>
                <a:gd name="T6" fmla="*/ 112 w 286"/>
                <a:gd name="T7" fmla="*/ 38 h 287"/>
                <a:gd name="T8" fmla="*/ 22 w 286"/>
                <a:gd name="T9" fmla="*/ 130 h 287"/>
                <a:gd name="T10" fmla="*/ 23 w 286"/>
                <a:gd name="T11" fmla="*/ 209 h 287"/>
                <a:gd name="T12" fmla="*/ 80 w 286"/>
                <a:gd name="T13" fmla="*/ 265 h 287"/>
                <a:gd name="T14" fmla="*/ 159 w 286"/>
                <a:gd name="T15" fmla="*/ 26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287">
                  <a:moveTo>
                    <a:pt x="190" y="233"/>
                  </a:moveTo>
                  <a:cubicBezTo>
                    <a:pt x="249" y="173"/>
                    <a:pt x="249" y="173"/>
                    <a:pt x="249" y="173"/>
                  </a:cubicBezTo>
                  <a:cubicBezTo>
                    <a:pt x="286" y="135"/>
                    <a:pt x="285" y="74"/>
                    <a:pt x="247" y="37"/>
                  </a:cubicBezTo>
                  <a:cubicBezTo>
                    <a:pt x="209" y="0"/>
                    <a:pt x="149" y="0"/>
                    <a:pt x="112" y="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0" y="152"/>
                    <a:pt x="1" y="187"/>
                    <a:pt x="23" y="209"/>
                  </a:cubicBezTo>
                  <a:cubicBezTo>
                    <a:pt x="80" y="265"/>
                    <a:pt x="80" y="265"/>
                    <a:pt x="80" y="265"/>
                  </a:cubicBezTo>
                  <a:cubicBezTo>
                    <a:pt x="102" y="287"/>
                    <a:pt x="138" y="286"/>
                    <a:pt x="159" y="264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"/>
            <p:cNvSpPr/>
            <p:nvPr userDrawn="1"/>
          </p:nvSpPr>
          <p:spPr bwMode="auto">
            <a:xfrm>
              <a:off x="3970338" y="3073400"/>
              <a:ext cx="744538" cy="328613"/>
            </a:xfrm>
            <a:custGeom>
              <a:avLst/>
              <a:gdLst>
                <a:gd name="T0" fmla="*/ 0 w 510"/>
                <a:gd name="T1" fmla="*/ 226 h 226"/>
                <a:gd name="T2" fmla="*/ 65 w 510"/>
                <a:gd name="T3" fmla="*/ 159 h 226"/>
                <a:gd name="T4" fmla="*/ 99 w 510"/>
                <a:gd name="T5" fmla="*/ 126 h 226"/>
                <a:gd name="T6" fmla="*/ 266 w 510"/>
                <a:gd name="T7" fmla="*/ 113 h 226"/>
                <a:gd name="T8" fmla="*/ 266 w 510"/>
                <a:gd name="T9" fmla="*/ 113 h 226"/>
                <a:gd name="T10" fmla="*/ 446 w 510"/>
                <a:gd name="T11" fmla="*/ 84 h 226"/>
                <a:gd name="T12" fmla="*/ 510 w 510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0" h="226">
                  <a:moveTo>
                    <a:pt x="0" y="226"/>
                  </a:moveTo>
                  <a:cubicBezTo>
                    <a:pt x="65" y="159"/>
                    <a:pt x="65" y="159"/>
                    <a:pt x="65" y="159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44" y="82"/>
                    <a:pt x="214" y="76"/>
                    <a:pt x="266" y="113"/>
                  </a:cubicBezTo>
                  <a:cubicBezTo>
                    <a:pt x="266" y="113"/>
                    <a:pt x="266" y="113"/>
                    <a:pt x="266" y="113"/>
                  </a:cubicBezTo>
                  <a:cubicBezTo>
                    <a:pt x="324" y="153"/>
                    <a:pt x="403" y="140"/>
                    <a:pt x="446" y="84"/>
                  </a:cubicBez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"/>
            <p:cNvSpPr/>
            <p:nvPr userDrawn="1"/>
          </p:nvSpPr>
          <p:spPr bwMode="auto">
            <a:xfrm>
              <a:off x="3833813" y="3343275"/>
              <a:ext cx="200025" cy="195263"/>
            </a:xfrm>
            <a:custGeom>
              <a:avLst/>
              <a:gdLst>
                <a:gd name="T0" fmla="*/ 0 w 137"/>
                <a:gd name="T1" fmla="*/ 0 h 134"/>
                <a:gd name="T2" fmla="*/ 137 w 137"/>
                <a:gd name="T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7" h="134">
                  <a:moveTo>
                    <a:pt x="0" y="0"/>
                  </a:moveTo>
                  <a:cubicBezTo>
                    <a:pt x="2" y="2"/>
                    <a:pt x="137" y="134"/>
                    <a:pt x="137" y="134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2"/>
            <p:cNvSpPr/>
            <p:nvPr userDrawn="1"/>
          </p:nvSpPr>
          <p:spPr bwMode="auto">
            <a:xfrm>
              <a:off x="3978275" y="1624013"/>
              <a:ext cx="1622425" cy="1295400"/>
            </a:xfrm>
            <a:custGeom>
              <a:avLst/>
              <a:gdLst>
                <a:gd name="T0" fmla="*/ 1089 w 1113"/>
                <a:gd name="T1" fmla="*/ 554 h 888"/>
                <a:gd name="T2" fmla="*/ 1113 w 1113"/>
                <a:gd name="T3" fmla="*/ 649 h 888"/>
                <a:gd name="T4" fmla="*/ 155 w 1113"/>
                <a:gd name="T5" fmla="*/ 888 h 888"/>
                <a:gd name="T6" fmla="*/ 13 w 1113"/>
                <a:gd name="T7" fmla="*/ 319 h 888"/>
                <a:gd name="T8" fmla="*/ 80 w 1113"/>
                <a:gd name="T9" fmla="*/ 207 h 888"/>
                <a:gd name="T10" fmla="*/ 859 w 1113"/>
                <a:gd name="T11" fmla="*/ 12 h 888"/>
                <a:gd name="T12" fmla="*/ 971 w 1113"/>
                <a:gd name="T13" fmla="*/ 80 h 888"/>
                <a:gd name="T14" fmla="*/ 1066 w 1113"/>
                <a:gd name="T15" fmla="*/ 46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888">
                  <a:moveTo>
                    <a:pt x="1089" y="554"/>
                  </a:moveTo>
                  <a:cubicBezTo>
                    <a:pt x="1113" y="649"/>
                    <a:pt x="1113" y="649"/>
                    <a:pt x="1113" y="649"/>
                  </a:cubicBezTo>
                  <a:cubicBezTo>
                    <a:pt x="155" y="888"/>
                    <a:pt x="155" y="888"/>
                    <a:pt x="155" y="888"/>
                  </a:cubicBezTo>
                  <a:cubicBezTo>
                    <a:pt x="13" y="319"/>
                    <a:pt x="13" y="319"/>
                    <a:pt x="13" y="319"/>
                  </a:cubicBezTo>
                  <a:cubicBezTo>
                    <a:pt x="0" y="269"/>
                    <a:pt x="30" y="219"/>
                    <a:pt x="80" y="207"/>
                  </a:cubicBezTo>
                  <a:cubicBezTo>
                    <a:pt x="859" y="12"/>
                    <a:pt x="859" y="12"/>
                    <a:pt x="859" y="12"/>
                  </a:cubicBezTo>
                  <a:cubicBezTo>
                    <a:pt x="908" y="0"/>
                    <a:pt x="959" y="30"/>
                    <a:pt x="971" y="80"/>
                  </a:cubicBezTo>
                  <a:cubicBezTo>
                    <a:pt x="1066" y="460"/>
                    <a:pt x="1066" y="460"/>
                    <a:pt x="1066" y="46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3"/>
            <p:cNvSpPr/>
            <p:nvPr userDrawn="1"/>
          </p:nvSpPr>
          <p:spPr bwMode="auto">
            <a:xfrm>
              <a:off x="4089400" y="1739900"/>
              <a:ext cx="1385888" cy="1019175"/>
            </a:xfrm>
            <a:custGeom>
              <a:avLst/>
              <a:gdLst>
                <a:gd name="T0" fmla="*/ 929 w 951"/>
                <a:gd name="T1" fmla="*/ 401 h 698"/>
                <a:gd name="T2" fmla="*/ 951 w 951"/>
                <a:gd name="T3" fmla="*/ 490 h 698"/>
                <a:gd name="T4" fmla="*/ 118 w 951"/>
                <a:gd name="T5" fmla="*/ 698 h 698"/>
                <a:gd name="T6" fmla="*/ 7 w 951"/>
                <a:gd name="T7" fmla="*/ 255 h 698"/>
                <a:gd name="T8" fmla="*/ 46 w 951"/>
                <a:gd name="T9" fmla="*/ 189 h 698"/>
                <a:gd name="T10" fmla="*/ 775 w 951"/>
                <a:gd name="T11" fmla="*/ 8 h 698"/>
                <a:gd name="T12" fmla="*/ 840 w 951"/>
                <a:gd name="T13" fmla="*/ 47 h 698"/>
                <a:gd name="T14" fmla="*/ 929 w 951"/>
                <a:gd name="T15" fmla="*/ 401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1" h="698">
                  <a:moveTo>
                    <a:pt x="929" y="401"/>
                  </a:moveTo>
                  <a:cubicBezTo>
                    <a:pt x="951" y="490"/>
                    <a:pt x="951" y="490"/>
                    <a:pt x="951" y="490"/>
                  </a:cubicBezTo>
                  <a:cubicBezTo>
                    <a:pt x="118" y="698"/>
                    <a:pt x="118" y="698"/>
                    <a:pt x="118" y="698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0" y="226"/>
                    <a:pt x="17" y="197"/>
                    <a:pt x="46" y="189"/>
                  </a:cubicBezTo>
                  <a:cubicBezTo>
                    <a:pt x="775" y="8"/>
                    <a:pt x="775" y="8"/>
                    <a:pt x="775" y="8"/>
                  </a:cubicBezTo>
                  <a:cubicBezTo>
                    <a:pt x="804" y="0"/>
                    <a:pt x="833" y="18"/>
                    <a:pt x="840" y="47"/>
                  </a:cubicBezTo>
                  <a:cubicBezTo>
                    <a:pt x="929" y="401"/>
                    <a:pt x="929" y="401"/>
                    <a:pt x="929" y="401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4"/>
            <p:cNvSpPr/>
            <p:nvPr userDrawn="1"/>
          </p:nvSpPr>
          <p:spPr bwMode="auto">
            <a:xfrm>
              <a:off x="4683125" y="2790825"/>
              <a:ext cx="519113" cy="234950"/>
            </a:xfrm>
            <a:custGeom>
              <a:avLst/>
              <a:gdLst>
                <a:gd name="T0" fmla="*/ 327 w 327"/>
                <a:gd name="T1" fmla="*/ 71 h 148"/>
                <a:gd name="T2" fmla="*/ 18 w 327"/>
                <a:gd name="T3" fmla="*/ 148 h 148"/>
                <a:gd name="T4" fmla="*/ 0 w 327"/>
                <a:gd name="T5" fmla="*/ 77 h 148"/>
                <a:gd name="T6" fmla="*/ 310 w 327"/>
                <a:gd name="T7" fmla="*/ 0 h 148"/>
                <a:gd name="T8" fmla="*/ 327 w 327"/>
                <a:gd name="T9" fmla="*/ 7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48">
                  <a:moveTo>
                    <a:pt x="327" y="71"/>
                  </a:moveTo>
                  <a:lnTo>
                    <a:pt x="18" y="148"/>
                  </a:lnTo>
                  <a:lnTo>
                    <a:pt x="0" y="77"/>
                  </a:lnTo>
                  <a:lnTo>
                    <a:pt x="310" y="0"/>
                  </a:lnTo>
                  <a:lnTo>
                    <a:pt x="327" y="7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5"/>
            <p:cNvSpPr/>
            <p:nvPr userDrawn="1"/>
          </p:nvSpPr>
          <p:spPr bwMode="auto">
            <a:xfrm>
              <a:off x="4775200" y="2713038"/>
              <a:ext cx="280988" cy="171450"/>
            </a:xfrm>
            <a:custGeom>
              <a:avLst/>
              <a:gdLst>
                <a:gd name="T0" fmla="*/ 177 w 177"/>
                <a:gd name="T1" fmla="*/ 68 h 108"/>
                <a:gd name="T2" fmla="*/ 18 w 177"/>
                <a:gd name="T3" fmla="*/ 108 h 108"/>
                <a:gd name="T4" fmla="*/ 0 w 177"/>
                <a:gd name="T5" fmla="*/ 40 h 108"/>
                <a:gd name="T6" fmla="*/ 159 w 177"/>
                <a:gd name="T7" fmla="*/ 0 h 108"/>
                <a:gd name="T8" fmla="*/ 177 w 177"/>
                <a:gd name="T9" fmla="*/ 6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08">
                  <a:moveTo>
                    <a:pt x="177" y="68"/>
                  </a:moveTo>
                  <a:lnTo>
                    <a:pt x="18" y="108"/>
                  </a:lnTo>
                  <a:lnTo>
                    <a:pt x="0" y="40"/>
                  </a:lnTo>
                  <a:lnTo>
                    <a:pt x="159" y="0"/>
                  </a:lnTo>
                  <a:lnTo>
                    <a:pt x="177" y="68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6"/>
            <p:cNvSpPr/>
            <p:nvPr userDrawn="1"/>
          </p:nvSpPr>
          <p:spPr bwMode="auto">
            <a:xfrm>
              <a:off x="4332288" y="2089150"/>
              <a:ext cx="971550" cy="517525"/>
            </a:xfrm>
            <a:custGeom>
              <a:avLst/>
              <a:gdLst>
                <a:gd name="T0" fmla="*/ 0 w 612"/>
                <a:gd name="T1" fmla="*/ 326 h 326"/>
                <a:gd name="T2" fmla="*/ 126 w 612"/>
                <a:gd name="T3" fmla="*/ 31 h 326"/>
                <a:gd name="T4" fmla="*/ 319 w 612"/>
                <a:gd name="T5" fmla="*/ 130 h 326"/>
                <a:gd name="T6" fmla="*/ 367 w 612"/>
                <a:gd name="T7" fmla="*/ 0 h 326"/>
                <a:gd name="T8" fmla="*/ 612 w 612"/>
                <a:gd name="T9" fmla="*/ 14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326">
                  <a:moveTo>
                    <a:pt x="0" y="326"/>
                  </a:moveTo>
                  <a:lnTo>
                    <a:pt x="126" y="31"/>
                  </a:lnTo>
                  <a:lnTo>
                    <a:pt x="319" y="130"/>
                  </a:lnTo>
                  <a:lnTo>
                    <a:pt x="367" y="0"/>
                  </a:lnTo>
                  <a:lnTo>
                    <a:pt x="612" y="146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7"/>
            <p:cNvSpPr/>
            <p:nvPr userDrawn="1"/>
          </p:nvSpPr>
          <p:spPr bwMode="auto">
            <a:xfrm>
              <a:off x="5289550" y="2863850"/>
              <a:ext cx="933450" cy="862013"/>
            </a:xfrm>
            <a:custGeom>
              <a:avLst/>
              <a:gdLst>
                <a:gd name="T0" fmla="*/ 461 w 588"/>
                <a:gd name="T1" fmla="*/ 507 h 543"/>
                <a:gd name="T2" fmla="*/ 433 w 588"/>
                <a:gd name="T3" fmla="*/ 543 h 543"/>
                <a:gd name="T4" fmla="*/ 0 w 588"/>
                <a:gd name="T5" fmla="*/ 195 h 543"/>
                <a:gd name="T6" fmla="*/ 156 w 588"/>
                <a:gd name="T7" fmla="*/ 0 h 543"/>
                <a:gd name="T8" fmla="*/ 588 w 588"/>
                <a:gd name="T9" fmla="*/ 348 h 543"/>
                <a:gd name="T10" fmla="*/ 486 w 588"/>
                <a:gd name="T11" fmla="*/ 476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8" h="543">
                  <a:moveTo>
                    <a:pt x="461" y="507"/>
                  </a:moveTo>
                  <a:lnTo>
                    <a:pt x="433" y="543"/>
                  </a:lnTo>
                  <a:lnTo>
                    <a:pt x="0" y="195"/>
                  </a:lnTo>
                  <a:lnTo>
                    <a:pt x="156" y="0"/>
                  </a:lnTo>
                  <a:lnTo>
                    <a:pt x="588" y="348"/>
                  </a:lnTo>
                  <a:lnTo>
                    <a:pt x="486" y="476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8"/>
            <p:cNvSpPr/>
            <p:nvPr userDrawn="1"/>
          </p:nvSpPr>
          <p:spPr bwMode="auto">
            <a:xfrm>
              <a:off x="5289550" y="2921000"/>
              <a:ext cx="889000" cy="804863"/>
            </a:xfrm>
            <a:custGeom>
              <a:avLst/>
              <a:gdLst>
                <a:gd name="T0" fmla="*/ 461 w 560"/>
                <a:gd name="T1" fmla="*/ 471 h 507"/>
                <a:gd name="T2" fmla="*/ 433 w 560"/>
                <a:gd name="T3" fmla="*/ 507 h 507"/>
                <a:gd name="T4" fmla="*/ 0 w 560"/>
                <a:gd name="T5" fmla="*/ 159 h 507"/>
                <a:gd name="T6" fmla="*/ 127 w 560"/>
                <a:gd name="T7" fmla="*/ 0 h 507"/>
                <a:gd name="T8" fmla="*/ 560 w 560"/>
                <a:gd name="T9" fmla="*/ 348 h 507"/>
                <a:gd name="T10" fmla="*/ 494 w 560"/>
                <a:gd name="T11" fmla="*/ 43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507">
                  <a:moveTo>
                    <a:pt x="461" y="471"/>
                  </a:moveTo>
                  <a:lnTo>
                    <a:pt x="433" y="507"/>
                  </a:lnTo>
                  <a:lnTo>
                    <a:pt x="0" y="159"/>
                  </a:lnTo>
                  <a:lnTo>
                    <a:pt x="127" y="0"/>
                  </a:lnTo>
                  <a:lnTo>
                    <a:pt x="560" y="348"/>
                  </a:lnTo>
                  <a:lnTo>
                    <a:pt x="494" y="430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9"/>
            <p:cNvSpPr/>
            <p:nvPr userDrawn="1"/>
          </p:nvSpPr>
          <p:spPr bwMode="auto">
            <a:xfrm>
              <a:off x="5659438" y="2628900"/>
              <a:ext cx="708025" cy="687388"/>
            </a:xfrm>
            <a:custGeom>
              <a:avLst/>
              <a:gdLst>
                <a:gd name="T0" fmla="*/ 278 w 446"/>
                <a:gd name="T1" fmla="*/ 433 h 433"/>
                <a:gd name="T2" fmla="*/ 0 w 446"/>
                <a:gd name="T3" fmla="*/ 211 h 433"/>
                <a:gd name="T4" fmla="*/ 169 w 446"/>
                <a:gd name="T5" fmla="*/ 0 h 433"/>
                <a:gd name="T6" fmla="*/ 446 w 446"/>
                <a:gd name="T7" fmla="*/ 224 h 433"/>
                <a:gd name="T8" fmla="*/ 278 w 446"/>
                <a:gd name="T9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33">
                  <a:moveTo>
                    <a:pt x="278" y="433"/>
                  </a:moveTo>
                  <a:lnTo>
                    <a:pt x="0" y="211"/>
                  </a:lnTo>
                  <a:lnTo>
                    <a:pt x="169" y="0"/>
                  </a:lnTo>
                  <a:lnTo>
                    <a:pt x="446" y="224"/>
                  </a:lnTo>
                  <a:lnTo>
                    <a:pt x="278" y="433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"/>
            <p:cNvSpPr/>
            <p:nvPr userDrawn="1"/>
          </p:nvSpPr>
          <p:spPr bwMode="auto">
            <a:xfrm>
              <a:off x="5580063" y="2806700"/>
              <a:ext cx="153988" cy="157163"/>
            </a:xfrm>
            <a:custGeom>
              <a:avLst/>
              <a:gdLst>
                <a:gd name="T0" fmla="*/ 50 w 97"/>
                <a:gd name="T1" fmla="*/ 99 h 99"/>
                <a:gd name="T2" fmla="*/ 0 w 97"/>
                <a:gd name="T3" fmla="*/ 58 h 99"/>
                <a:gd name="T4" fmla="*/ 46 w 97"/>
                <a:gd name="T5" fmla="*/ 0 h 99"/>
                <a:gd name="T6" fmla="*/ 97 w 97"/>
                <a:gd name="T7" fmla="*/ 41 h 99"/>
                <a:gd name="T8" fmla="*/ 50 w 97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9">
                  <a:moveTo>
                    <a:pt x="50" y="99"/>
                  </a:moveTo>
                  <a:lnTo>
                    <a:pt x="0" y="58"/>
                  </a:lnTo>
                  <a:lnTo>
                    <a:pt x="46" y="0"/>
                  </a:lnTo>
                  <a:lnTo>
                    <a:pt x="97" y="41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1"/>
            <p:cNvSpPr/>
            <p:nvPr userDrawn="1"/>
          </p:nvSpPr>
          <p:spPr bwMode="auto">
            <a:xfrm>
              <a:off x="6100763" y="3224213"/>
              <a:ext cx="153988" cy="157163"/>
            </a:xfrm>
            <a:custGeom>
              <a:avLst/>
              <a:gdLst>
                <a:gd name="T0" fmla="*/ 50 w 97"/>
                <a:gd name="T1" fmla="*/ 99 h 99"/>
                <a:gd name="T2" fmla="*/ 0 w 97"/>
                <a:gd name="T3" fmla="*/ 58 h 99"/>
                <a:gd name="T4" fmla="*/ 47 w 97"/>
                <a:gd name="T5" fmla="*/ 0 h 99"/>
                <a:gd name="T6" fmla="*/ 97 w 97"/>
                <a:gd name="T7" fmla="*/ 41 h 99"/>
                <a:gd name="T8" fmla="*/ 50 w 97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9">
                  <a:moveTo>
                    <a:pt x="50" y="99"/>
                  </a:moveTo>
                  <a:lnTo>
                    <a:pt x="0" y="58"/>
                  </a:lnTo>
                  <a:lnTo>
                    <a:pt x="47" y="0"/>
                  </a:lnTo>
                  <a:lnTo>
                    <a:pt x="97" y="41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Line 22"/>
            <p:cNvSpPr>
              <a:spLocks noChangeShapeType="1"/>
            </p:cNvSpPr>
            <p:nvPr userDrawn="1"/>
          </p:nvSpPr>
          <p:spPr bwMode="auto">
            <a:xfrm>
              <a:off x="5942013" y="2749550"/>
              <a:ext cx="311150" cy="2508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Line 23"/>
            <p:cNvSpPr>
              <a:spLocks noChangeShapeType="1"/>
            </p:cNvSpPr>
            <p:nvPr userDrawn="1"/>
          </p:nvSpPr>
          <p:spPr bwMode="auto">
            <a:xfrm>
              <a:off x="5864225" y="2844800"/>
              <a:ext cx="312738" cy="24923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Line 24"/>
            <p:cNvSpPr>
              <a:spLocks noChangeShapeType="1"/>
            </p:cNvSpPr>
            <p:nvPr userDrawn="1"/>
          </p:nvSpPr>
          <p:spPr bwMode="auto">
            <a:xfrm>
              <a:off x="5789613" y="2940050"/>
              <a:ext cx="311150" cy="2508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Line 25"/>
            <p:cNvSpPr>
              <a:spLocks noChangeShapeType="1"/>
            </p:cNvSpPr>
            <p:nvPr userDrawn="1"/>
          </p:nvSpPr>
          <p:spPr bwMode="auto">
            <a:xfrm flipH="1">
              <a:off x="4926013" y="3370263"/>
              <a:ext cx="76200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Line 26"/>
            <p:cNvSpPr>
              <a:spLocks noChangeShapeType="1"/>
            </p:cNvSpPr>
            <p:nvPr userDrawn="1"/>
          </p:nvSpPr>
          <p:spPr bwMode="auto">
            <a:xfrm flipH="1">
              <a:off x="4745038" y="3551238"/>
              <a:ext cx="76200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Line 27"/>
            <p:cNvSpPr>
              <a:spLocks noChangeShapeType="1"/>
            </p:cNvSpPr>
            <p:nvPr userDrawn="1"/>
          </p:nvSpPr>
          <p:spPr bwMode="auto">
            <a:xfrm>
              <a:off x="4745038" y="3370263"/>
              <a:ext cx="76200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Line 28"/>
            <p:cNvSpPr>
              <a:spLocks noChangeShapeType="1"/>
            </p:cNvSpPr>
            <p:nvPr userDrawn="1"/>
          </p:nvSpPr>
          <p:spPr bwMode="auto">
            <a:xfrm>
              <a:off x="4926013" y="3551238"/>
              <a:ext cx="76200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Line 29"/>
            <p:cNvSpPr>
              <a:spLocks noChangeShapeType="1"/>
            </p:cNvSpPr>
            <p:nvPr userDrawn="1"/>
          </p:nvSpPr>
          <p:spPr bwMode="auto">
            <a:xfrm flipH="1">
              <a:off x="2824163" y="2967038"/>
              <a:ext cx="77788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Line 30"/>
            <p:cNvSpPr>
              <a:spLocks noChangeShapeType="1"/>
            </p:cNvSpPr>
            <p:nvPr userDrawn="1"/>
          </p:nvSpPr>
          <p:spPr bwMode="auto">
            <a:xfrm flipH="1">
              <a:off x="2644775" y="3148013"/>
              <a:ext cx="76200" cy="74613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Line 31"/>
            <p:cNvSpPr>
              <a:spLocks noChangeShapeType="1"/>
            </p:cNvSpPr>
            <p:nvPr userDrawn="1"/>
          </p:nvSpPr>
          <p:spPr bwMode="auto">
            <a:xfrm>
              <a:off x="2644775" y="2967038"/>
              <a:ext cx="76200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Line 32"/>
            <p:cNvSpPr>
              <a:spLocks noChangeShapeType="1"/>
            </p:cNvSpPr>
            <p:nvPr userDrawn="1"/>
          </p:nvSpPr>
          <p:spPr bwMode="auto">
            <a:xfrm>
              <a:off x="2824163" y="3148013"/>
              <a:ext cx="77788" cy="74613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Line 33"/>
            <p:cNvSpPr>
              <a:spLocks noChangeShapeType="1"/>
            </p:cNvSpPr>
            <p:nvPr userDrawn="1"/>
          </p:nvSpPr>
          <p:spPr bwMode="auto">
            <a:xfrm flipH="1">
              <a:off x="9728200" y="2589213"/>
              <a:ext cx="74613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Line 34"/>
            <p:cNvSpPr>
              <a:spLocks noChangeShapeType="1"/>
            </p:cNvSpPr>
            <p:nvPr userDrawn="1"/>
          </p:nvSpPr>
          <p:spPr bwMode="auto">
            <a:xfrm flipH="1">
              <a:off x="9547225" y="2770188"/>
              <a:ext cx="76200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Line 35"/>
            <p:cNvSpPr>
              <a:spLocks noChangeShapeType="1"/>
            </p:cNvSpPr>
            <p:nvPr userDrawn="1"/>
          </p:nvSpPr>
          <p:spPr bwMode="auto">
            <a:xfrm>
              <a:off x="9547225" y="2589213"/>
              <a:ext cx="76200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Line 36"/>
            <p:cNvSpPr>
              <a:spLocks noChangeShapeType="1"/>
            </p:cNvSpPr>
            <p:nvPr userDrawn="1"/>
          </p:nvSpPr>
          <p:spPr bwMode="auto">
            <a:xfrm>
              <a:off x="9728200" y="2770188"/>
              <a:ext cx="74613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Line 37"/>
            <p:cNvSpPr>
              <a:spLocks noChangeShapeType="1"/>
            </p:cNvSpPr>
            <p:nvPr userDrawn="1"/>
          </p:nvSpPr>
          <p:spPr bwMode="auto">
            <a:xfrm flipH="1">
              <a:off x="5354638" y="1201738"/>
              <a:ext cx="76200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Line 38"/>
            <p:cNvSpPr>
              <a:spLocks noChangeShapeType="1"/>
            </p:cNvSpPr>
            <p:nvPr userDrawn="1"/>
          </p:nvSpPr>
          <p:spPr bwMode="auto">
            <a:xfrm flipH="1">
              <a:off x="5173663" y="1381125"/>
              <a:ext cx="77788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Line 39"/>
            <p:cNvSpPr>
              <a:spLocks noChangeShapeType="1"/>
            </p:cNvSpPr>
            <p:nvPr userDrawn="1"/>
          </p:nvSpPr>
          <p:spPr bwMode="auto">
            <a:xfrm>
              <a:off x="5173663" y="1201738"/>
              <a:ext cx="77788" cy="762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Line 40"/>
            <p:cNvSpPr>
              <a:spLocks noChangeShapeType="1"/>
            </p:cNvSpPr>
            <p:nvPr userDrawn="1"/>
          </p:nvSpPr>
          <p:spPr bwMode="auto">
            <a:xfrm>
              <a:off x="5354638" y="1381125"/>
              <a:ext cx="76200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Oval 41"/>
            <p:cNvSpPr>
              <a:spLocks noChangeArrowheads="1"/>
            </p:cNvSpPr>
            <p:nvPr userDrawn="1"/>
          </p:nvSpPr>
          <p:spPr bwMode="auto">
            <a:xfrm>
              <a:off x="5788025" y="2276475"/>
              <a:ext cx="152400" cy="153988"/>
            </a:xfrm>
            <a:prstGeom prst="ellips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42"/>
            <p:cNvSpPr/>
            <p:nvPr userDrawn="1"/>
          </p:nvSpPr>
          <p:spPr bwMode="auto">
            <a:xfrm>
              <a:off x="3136900" y="2136775"/>
              <a:ext cx="661988" cy="984250"/>
            </a:xfrm>
            <a:custGeom>
              <a:avLst/>
              <a:gdLst>
                <a:gd name="T0" fmla="*/ 300 w 417"/>
                <a:gd name="T1" fmla="*/ 620 h 620"/>
                <a:gd name="T2" fmla="*/ 0 w 417"/>
                <a:gd name="T3" fmla="*/ 557 h 620"/>
                <a:gd name="T4" fmla="*/ 117 w 417"/>
                <a:gd name="T5" fmla="*/ 0 h 620"/>
                <a:gd name="T6" fmla="*/ 417 w 417"/>
                <a:gd name="T7" fmla="*/ 63 h 620"/>
                <a:gd name="T8" fmla="*/ 328 w 417"/>
                <a:gd name="T9" fmla="*/ 489 h 620"/>
                <a:gd name="T10" fmla="*/ 320 w 417"/>
                <a:gd name="T11" fmla="*/ 52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7" h="620">
                  <a:moveTo>
                    <a:pt x="300" y="620"/>
                  </a:moveTo>
                  <a:lnTo>
                    <a:pt x="0" y="557"/>
                  </a:lnTo>
                  <a:lnTo>
                    <a:pt x="117" y="0"/>
                  </a:lnTo>
                  <a:lnTo>
                    <a:pt x="417" y="63"/>
                  </a:lnTo>
                  <a:lnTo>
                    <a:pt x="328" y="489"/>
                  </a:lnTo>
                  <a:lnTo>
                    <a:pt x="320" y="522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43"/>
            <p:cNvSpPr/>
            <p:nvPr userDrawn="1"/>
          </p:nvSpPr>
          <p:spPr bwMode="auto">
            <a:xfrm>
              <a:off x="3267075" y="2276475"/>
              <a:ext cx="503238" cy="225425"/>
            </a:xfrm>
            <a:custGeom>
              <a:avLst/>
              <a:gdLst>
                <a:gd name="T0" fmla="*/ 300 w 317"/>
                <a:gd name="T1" fmla="*/ 142 h 142"/>
                <a:gd name="T2" fmla="*/ 0 w 317"/>
                <a:gd name="T3" fmla="*/ 79 h 142"/>
                <a:gd name="T4" fmla="*/ 16 w 317"/>
                <a:gd name="T5" fmla="*/ 0 h 142"/>
                <a:gd name="T6" fmla="*/ 317 w 317"/>
                <a:gd name="T7" fmla="*/ 62 h 142"/>
                <a:gd name="T8" fmla="*/ 300 w 31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142">
                  <a:moveTo>
                    <a:pt x="300" y="142"/>
                  </a:moveTo>
                  <a:lnTo>
                    <a:pt x="0" y="79"/>
                  </a:lnTo>
                  <a:lnTo>
                    <a:pt x="16" y="0"/>
                  </a:lnTo>
                  <a:lnTo>
                    <a:pt x="317" y="62"/>
                  </a:lnTo>
                  <a:lnTo>
                    <a:pt x="300" y="14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Line 44"/>
            <p:cNvSpPr>
              <a:spLocks noChangeShapeType="1"/>
            </p:cNvSpPr>
            <p:nvPr userDrawn="1"/>
          </p:nvSpPr>
          <p:spPr bwMode="auto">
            <a:xfrm>
              <a:off x="3332163" y="2349500"/>
              <a:ext cx="371475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45"/>
            <p:cNvSpPr/>
            <p:nvPr userDrawn="1"/>
          </p:nvSpPr>
          <p:spPr bwMode="auto">
            <a:xfrm>
              <a:off x="3392488" y="1563688"/>
              <a:ext cx="190500" cy="192088"/>
            </a:xfrm>
            <a:custGeom>
              <a:avLst/>
              <a:gdLst>
                <a:gd name="T0" fmla="*/ 60 w 120"/>
                <a:gd name="T1" fmla="*/ 121 h 121"/>
                <a:gd name="T2" fmla="*/ 0 w 120"/>
                <a:gd name="T3" fmla="*/ 61 h 121"/>
                <a:gd name="T4" fmla="*/ 60 w 120"/>
                <a:gd name="T5" fmla="*/ 0 h 121"/>
                <a:gd name="T6" fmla="*/ 120 w 120"/>
                <a:gd name="T7" fmla="*/ 61 h 121"/>
                <a:gd name="T8" fmla="*/ 60 w 120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1">
                  <a:moveTo>
                    <a:pt x="60" y="121"/>
                  </a:moveTo>
                  <a:lnTo>
                    <a:pt x="0" y="61"/>
                  </a:lnTo>
                  <a:lnTo>
                    <a:pt x="60" y="0"/>
                  </a:lnTo>
                  <a:lnTo>
                    <a:pt x="120" y="61"/>
                  </a:lnTo>
                  <a:lnTo>
                    <a:pt x="60" y="12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46"/>
            <p:cNvSpPr/>
            <p:nvPr userDrawn="1"/>
          </p:nvSpPr>
          <p:spPr bwMode="auto">
            <a:xfrm>
              <a:off x="5721350" y="1497013"/>
              <a:ext cx="190500" cy="192088"/>
            </a:xfrm>
            <a:custGeom>
              <a:avLst/>
              <a:gdLst>
                <a:gd name="T0" fmla="*/ 59 w 120"/>
                <a:gd name="T1" fmla="*/ 121 h 121"/>
                <a:gd name="T2" fmla="*/ 0 w 120"/>
                <a:gd name="T3" fmla="*/ 60 h 121"/>
                <a:gd name="T4" fmla="*/ 59 w 120"/>
                <a:gd name="T5" fmla="*/ 0 h 121"/>
                <a:gd name="T6" fmla="*/ 120 w 120"/>
                <a:gd name="T7" fmla="*/ 60 h 121"/>
                <a:gd name="T8" fmla="*/ 59 w 120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1">
                  <a:moveTo>
                    <a:pt x="59" y="121"/>
                  </a:moveTo>
                  <a:lnTo>
                    <a:pt x="0" y="60"/>
                  </a:lnTo>
                  <a:lnTo>
                    <a:pt x="59" y="0"/>
                  </a:lnTo>
                  <a:lnTo>
                    <a:pt x="120" y="60"/>
                  </a:lnTo>
                  <a:lnTo>
                    <a:pt x="59" y="12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47"/>
            <p:cNvSpPr/>
            <p:nvPr userDrawn="1"/>
          </p:nvSpPr>
          <p:spPr bwMode="auto">
            <a:xfrm>
              <a:off x="2513013" y="3328988"/>
              <a:ext cx="684213" cy="350838"/>
            </a:xfrm>
            <a:custGeom>
              <a:avLst/>
              <a:gdLst>
                <a:gd name="T0" fmla="*/ 322 w 431"/>
                <a:gd name="T1" fmla="*/ 104 h 221"/>
                <a:gd name="T2" fmla="*/ 25 w 431"/>
                <a:gd name="T3" fmla="*/ 221 h 221"/>
                <a:gd name="T4" fmla="*/ 0 w 431"/>
                <a:gd name="T5" fmla="*/ 158 h 221"/>
                <a:gd name="T6" fmla="*/ 406 w 431"/>
                <a:gd name="T7" fmla="*/ 0 h 221"/>
                <a:gd name="T8" fmla="*/ 431 w 431"/>
                <a:gd name="T9" fmla="*/ 62 h 221"/>
                <a:gd name="T10" fmla="*/ 381 w 431"/>
                <a:gd name="T11" fmla="*/ 8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21">
                  <a:moveTo>
                    <a:pt x="322" y="104"/>
                  </a:moveTo>
                  <a:lnTo>
                    <a:pt x="25" y="221"/>
                  </a:lnTo>
                  <a:lnTo>
                    <a:pt x="0" y="158"/>
                  </a:lnTo>
                  <a:lnTo>
                    <a:pt x="406" y="0"/>
                  </a:lnTo>
                  <a:lnTo>
                    <a:pt x="431" y="62"/>
                  </a:lnTo>
                  <a:lnTo>
                    <a:pt x="381" y="81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Line 48"/>
            <p:cNvSpPr>
              <a:spLocks noChangeShapeType="1"/>
            </p:cNvSpPr>
            <p:nvPr userDrawn="1"/>
          </p:nvSpPr>
          <p:spPr bwMode="auto">
            <a:xfrm>
              <a:off x="2767013" y="3479800"/>
              <a:ext cx="38100" cy="1016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49"/>
            <p:cNvSpPr/>
            <p:nvPr userDrawn="1"/>
          </p:nvSpPr>
          <p:spPr bwMode="auto">
            <a:xfrm>
              <a:off x="2405063" y="3579813"/>
              <a:ext cx="147638" cy="100013"/>
            </a:xfrm>
            <a:custGeom>
              <a:avLst/>
              <a:gdLst>
                <a:gd name="T0" fmla="*/ 68 w 93"/>
                <a:gd name="T1" fmla="*/ 0 h 63"/>
                <a:gd name="T2" fmla="*/ 0 w 93"/>
                <a:gd name="T3" fmla="*/ 63 h 63"/>
                <a:gd name="T4" fmla="*/ 93 w 9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63">
                  <a:moveTo>
                    <a:pt x="68" y="0"/>
                  </a:moveTo>
                  <a:lnTo>
                    <a:pt x="0" y="63"/>
                  </a:lnTo>
                  <a:lnTo>
                    <a:pt x="93" y="63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50"/>
            <p:cNvSpPr/>
            <p:nvPr userDrawn="1"/>
          </p:nvSpPr>
          <p:spPr bwMode="auto">
            <a:xfrm>
              <a:off x="7794625" y="3016250"/>
              <a:ext cx="333375" cy="422275"/>
            </a:xfrm>
            <a:custGeom>
              <a:avLst/>
              <a:gdLst>
                <a:gd name="T0" fmla="*/ 211 w 229"/>
                <a:gd name="T1" fmla="*/ 156 h 289"/>
                <a:gd name="T2" fmla="*/ 190 w 229"/>
                <a:gd name="T3" fmla="*/ 78 h 289"/>
                <a:gd name="T4" fmla="*/ 78 w 229"/>
                <a:gd name="T5" fmla="*/ 13 h 289"/>
                <a:gd name="T6" fmla="*/ 12 w 229"/>
                <a:gd name="T7" fmla="*/ 125 h 289"/>
                <a:gd name="T8" fmla="*/ 44 w 229"/>
                <a:gd name="T9" fmla="*/ 244 h 289"/>
                <a:gd name="T10" fmla="*/ 109 w 229"/>
                <a:gd name="T11" fmla="*/ 282 h 289"/>
                <a:gd name="T12" fmla="*/ 184 w 229"/>
                <a:gd name="T13" fmla="*/ 262 h 289"/>
                <a:gd name="T14" fmla="*/ 221 w 229"/>
                <a:gd name="T15" fmla="*/ 1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289">
                  <a:moveTo>
                    <a:pt x="211" y="156"/>
                  </a:moveTo>
                  <a:cubicBezTo>
                    <a:pt x="190" y="78"/>
                    <a:pt x="190" y="78"/>
                    <a:pt x="190" y="78"/>
                  </a:cubicBezTo>
                  <a:cubicBezTo>
                    <a:pt x="177" y="29"/>
                    <a:pt x="127" y="0"/>
                    <a:pt x="78" y="13"/>
                  </a:cubicBezTo>
                  <a:cubicBezTo>
                    <a:pt x="29" y="26"/>
                    <a:pt x="0" y="76"/>
                    <a:pt x="12" y="125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51" y="272"/>
                    <a:pt x="80" y="289"/>
                    <a:pt x="109" y="282"/>
                  </a:cubicBezTo>
                  <a:cubicBezTo>
                    <a:pt x="184" y="262"/>
                    <a:pt x="184" y="262"/>
                    <a:pt x="184" y="262"/>
                  </a:cubicBezTo>
                  <a:cubicBezTo>
                    <a:pt x="212" y="255"/>
                    <a:pt x="229" y="225"/>
                    <a:pt x="221" y="197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51"/>
            <p:cNvSpPr/>
            <p:nvPr userDrawn="1"/>
          </p:nvSpPr>
          <p:spPr bwMode="auto">
            <a:xfrm>
              <a:off x="7872413" y="2387600"/>
              <a:ext cx="255588" cy="773113"/>
            </a:xfrm>
            <a:custGeom>
              <a:avLst/>
              <a:gdLst>
                <a:gd name="T0" fmla="*/ 47 w 175"/>
                <a:gd name="T1" fmla="*/ 529 h 529"/>
                <a:gd name="T2" fmla="*/ 24 w 175"/>
                <a:gd name="T3" fmla="*/ 443 h 529"/>
                <a:gd name="T4" fmla="*/ 14 w 175"/>
                <a:gd name="T5" fmla="*/ 399 h 529"/>
                <a:gd name="T6" fmla="*/ 84 w 175"/>
                <a:gd name="T7" fmla="*/ 256 h 529"/>
                <a:gd name="T8" fmla="*/ 84 w 175"/>
                <a:gd name="T9" fmla="*/ 256 h 529"/>
                <a:gd name="T10" fmla="*/ 150 w 175"/>
                <a:gd name="T11" fmla="*/ 94 h 529"/>
                <a:gd name="T12" fmla="*/ 112 w 175"/>
                <a:gd name="T13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529">
                  <a:moveTo>
                    <a:pt x="47" y="529"/>
                  </a:moveTo>
                  <a:cubicBezTo>
                    <a:pt x="24" y="443"/>
                    <a:pt x="24" y="443"/>
                    <a:pt x="24" y="443"/>
                  </a:cubicBezTo>
                  <a:cubicBezTo>
                    <a:pt x="14" y="399"/>
                    <a:pt x="14" y="399"/>
                    <a:pt x="14" y="399"/>
                  </a:cubicBezTo>
                  <a:cubicBezTo>
                    <a:pt x="0" y="341"/>
                    <a:pt x="29" y="280"/>
                    <a:pt x="84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146" y="228"/>
                    <a:pt x="175" y="157"/>
                    <a:pt x="150" y="94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52"/>
            <p:cNvSpPr/>
            <p:nvPr userDrawn="1"/>
          </p:nvSpPr>
          <p:spPr bwMode="auto">
            <a:xfrm>
              <a:off x="7824788" y="3176588"/>
              <a:ext cx="258763" cy="66675"/>
            </a:xfrm>
            <a:custGeom>
              <a:avLst/>
              <a:gdLst>
                <a:gd name="T0" fmla="*/ 0 w 177"/>
                <a:gd name="T1" fmla="*/ 46 h 46"/>
                <a:gd name="T2" fmla="*/ 177 w 177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7" h="46">
                  <a:moveTo>
                    <a:pt x="0" y="46"/>
                  </a:moveTo>
                  <a:cubicBezTo>
                    <a:pt x="3" y="46"/>
                    <a:pt x="177" y="0"/>
                    <a:pt x="177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53"/>
            <p:cNvSpPr/>
            <p:nvPr userDrawn="1"/>
          </p:nvSpPr>
          <p:spPr bwMode="auto">
            <a:xfrm>
              <a:off x="6515100" y="2436813"/>
              <a:ext cx="1176338" cy="563563"/>
            </a:xfrm>
            <a:custGeom>
              <a:avLst/>
              <a:gdLst>
                <a:gd name="T0" fmla="*/ 707 w 741"/>
                <a:gd name="T1" fmla="*/ 332 h 355"/>
                <a:gd name="T2" fmla="*/ 704 w 741"/>
                <a:gd name="T3" fmla="*/ 355 h 355"/>
                <a:gd name="T4" fmla="*/ 0 w 741"/>
                <a:gd name="T5" fmla="*/ 243 h 355"/>
                <a:gd name="T6" fmla="*/ 38 w 741"/>
                <a:gd name="T7" fmla="*/ 0 h 355"/>
                <a:gd name="T8" fmla="*/ 741 w 741"/>
                <a:gd name="T9" fmla="*/ 111 h 355"/>
                <a:gd name="T10" fmla="*/ 715 w 741"/>
                <a:gd name="T11" fmla="*/ 2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355">
                  <a:moveTo>
                    <a:pt x="707" y="332"/>
                  </a:moveTo>
                  <a:lnTo>
                    <a:pt x="704" y="355"/>
                  </a:lnTo>
                  <a:lnTo>
                    <a:pt x="0" y="243"/>
                  </a:lnTo>
                  <a:lnTo>
                    <a:pt x="38" y="0"/>
                  </a:lnTo>
                  <a:lnTo>
                    <a:pt x="741" y="111"/>
                  </a:lnTo>
                  <a:lnTo>
                    <a:pt x="715" y="282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4"/>
            <p:cNvSpPr/>
            <p:nvPr userDrawn="1"/>
          </p:nvSpPr>
          <p:spPr bwMode="auto">
            <a:xfrm>
              <a:off x="6621463" y="2505075"/>
              <a:ext cx="271463" cy="107950"/>
            </a:xfrm>
            <a:custGeom>
              <a:avLst/>
              <a:gdLst>
                <a:gd name="T0" fmla="*/ 165 w 171"/>
                <a:gd name="T1" fmla="*/ 68 h 68"/>
                <a:gd name="T2" fmla="*/ 0 w 171"/>
                <a:gd name="T3" fmla="*/ 42 h 68"/>
                <a:gd name="T4" fmla="*/ 7 w 171"/>
                <a:gd name="T5" fmla="*/ 0 h 68"/>
                <a:gd name="T6" fmla="*/ 171 w 171"/>
                <a:gd name="T7" fmla="*/ 26 h 68"/>
                <a:gd name="T8" fmla="*/ 165 w 171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68">
                  <a:moveTo>
                    <a:pt x="165" y="68"/>
                  </a:moveTo>
                  <a:lnTo>
                    <a:pt x="0" y="42"/>
                  </a:lnTo>
                  <a:lnTo>
                    <a:pt x="7" y="0"/>
                  </a:lnTo>
                  <a:lnTo>
                    <a:pt x="171" y="26"/>
                  </a:lnTo>
                  <a:lnTo>
                    <a:pt x="165" y="68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55"/>
            <p:cNvSpPr/>
            <p:nvPr userDrawn="1"/>
          </p:nvSpPr>
          <p:spPr bwMode="auto">
            <a:xfrm>
              <a:off x="6940550" y="2554288"/>
              <a:ext cx="82550" cy="82550"/>
            </a:xfrm>
            <a:custGeom>
              <a:avLst/>
              <a:gdLst>
                <a:gd name="T0" fmla="*/ 44 w 52"/>
                <a:gd name="T1" fmla="*/ 52 h 52"/>
                <a:gd name="T2" fmla="*/ 0 w 52"/>
                <a:gd name="T3" fmla="*/ 44 h 52"/>
                <a:gd name="T4" fmla="*/ 8 w 52"/>
                <a:gd name="T5" fmla="*/ 0 h 52"/>
                <a:gd name="T6" fmla="*/ 52 w 52"/>
                <a:gd name="T7" fmla="*/ 8 h 52"/>
                <a:gd name="T8" fmla="*/ 44 w 5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4" y="52"/>
                  </a:moveTo>
                  <a:lnTo>
                    <a:pt x="0" y="44"/>
                  </a:lnTo>
                  <a:lnTo>
                    <a:pt x="8" y="0"/>
                  </a:lnTo>
                  <a:lnTo>
                    <a:pt x="52" y="8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56"/>
            <p:cNvSpPr/>
            <p:nvPr userDrawn="1"/>
          </p:nvSpPr>
          <p:spPr bwMode="auto">
            <a:xfrm>
              <a:off x="7059613" y="2573338"/>
              <a:ext cx="80963" cy="82550"/>
            </a:xfrm>
            <a:custGeom>
              <a:avLst/>
              <a:gdLst>
                <a:gd name="T0" fmla="*/ 44 w 51"/>
                <a:gd name="T1" fmla="*/ 52 h 52"/>
                <a:gd name="T2" fmla="*/ 0 w 51"/>
                <a:gd name="T3" fmla="*/ 44 h 52"/>
                <a:gd name="T4" fmla="*/ 7 w 51"/>
                <a:gd name="T5" fmla="*/ 0 h 52"/>
                <a:gd name="T6" fmla="*/ 51 w 51"/>
                <a:gd name="T7" fmla="*/ 7 h 52"/>
                <a:gd name="T8" fmla="*/ 44 w 5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44" y="52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57"/>
            <p:cNvSpPr/>
            <p:nvPr userDrawn="1"/>
          </p:nvSpPr>
          <p:spPr bwMode="auto">
            <a:xfrm>
              <a:off x="7177088" y="2592388"/>
              <a:ext cx="82550" cy="80963"/>
            </a:xfrm>
            <a:custGeom>
              <a:avLst/>
              <a:gdLst>
                <a:gd name="T0" fmla="*/ 44 w 52"/>
                <a:gd name="T1" fmla="*/ 51 h 51"/>
                <a:gd name="T2" fmla="*/ 0 w 52"/>
                <a:gd name="T3" fmla="*/ 44 h 51"/>
                <a:gd name="T4" fmla="*/ 7 w 52"/>
                <a:gd name="T5" fmla="*/ 0 h 51"/>
                <a:gd name="T6" fmla="*/ 52 w 52"/>
                <a:gd name="T7" fmla="*/ 7 h 51"/>
                <a:gd name="T8" fmla="*/ 44 w 5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1">
                  <a:moveTo>
                    <a:pt x="44" y="51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2" y="7"/>
                  </a:lnTo>
                  <a:lnTo>
                    <a:pt x="44" y="5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58"/>
            <p:cNvSpPr/>
            <p:nvPr userDrawn="1"/>
          </p:nvSpPr>
          <p:spPr bwMode="auto">
            <a:xfrm>
              <a:off x="7296150" y="2611438"/>
              <a:ext cx="80963" cy="80963"/>
            </a:xfrm>
            <a:custGeom>
              <a:avLst/>
              <a:gdLst>
                <a:gd name="T0" fmla="*/ 44 w 51"/>
                <a:gd name="T1" fmla="*/ 51 h 51"/>
                <a:gd name="T2" fmla="*/ 0 w 51"/>
                <a:gd name="T3" fmla="*/ 44 h 51"/>
                <a:gd name="T4" fmla="*/ 7 w 51"/>
                <a:gd name="T5" fmla="*/ 0 h 51"/>
                <a:gd name="T6" fmla="*/ 51 w 51"/>
                <a:gd name="T7" fmla="*/ 6 h 51"/>
                <a:gd name="T8" fmla="*/ 44 w 5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6"/>
                  </a:lnTo>
                  <a:lnTo>
                    <a:pt x="44" y="5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59"/>
            <p:cNvSpPr/>
            <p:nvPr userDrawn="1"/>
          </p:nvSpPr>
          <p:spPr bwMode="auto">
            <a:xfrm>
              <a:off x="7413625" y="2628900"/>
              <a:ext cx="80963" cy="82550"/>
            </a:xfrm>
            <a:custGeom>
              <a:avLst/>
              <a:gdLst>
                <a:gd name="T0" fmla="*/ 45 w 51"/>
                <a:gd name="T1" fmla="*/ 52 h 52"/>
                <a:gd name="T2" fmla="*/ 0 w 51"/>
                <a:gd name="T3" fmla="*/ 44 h 52"/>
                <a:gd name="T4" fmla="*/ 7 w 51"/>
                <a:gd name="T5" fmla="*/ 0 h 52"/>
                <a:gd name="T6" fmla="*/ 51 w 51"/>
                <a:gd name="T7" fmla="*/ 7 h 52"/>
                <a:gd name="T8" fmla="*/ 45 w 5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45" y="52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7"/>
                  </a:lnTo>
                  <a:lnTo>
                    <a:pt x="45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60"/>
            <p:cNvSpPr/>
            <p:nvPr userDrawn="1"/>
          </p:nvSpPr>
          <p:spPr bwMode="auto">
            <a:xfrm>
              <a:off x="6919913" y="2682875"/>
              <a:ext cx="82550" cy="80963"/>
            </a:xfrm>
            <a:custGeom>
              <a:avLst/>
              <a:gdLst>
                <a:gd name="T0" fmla="*/ 45 w 52"/>
                <a:gd name="T1" fmla="*/ 51 h 51"/>
                <a:gd name="T2" fmla="*/ 0 w 52"/>
                <a:gd name="T3" fmla="*/ 44 h 51"/>
                <a:gd name="T4" fmla="*/ 8 w 52"/>
                <a:gd name="T5" fmla="*/ 0 h 51"/>
                <a:gd name="T6" fmla="*/ 52 w 52"/>
                <a:gd name="T7" fmla="*/ 7 h 51"/>
                <a:gd name="T8" fmla="*/ 45 w 5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1">
                  <a:moveTo>
                    <a:pt x="45" y="51"/>
                  </a:moveTo>
                  <a:lnTo>
                    <a:pt x="0" y="44"/>
                  </a:lnTo>
                  <a:lnTo>
                    <a:pt x="8" y="0"/>
                  </a:lnTo>
                  <a:lnTo>
                    <a:pt x="52" y="7"/>
                  </a:lnTo>
                  <a:lnTo>
                    <a:pt x="45" y="5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61"/>
            <p:cNvSpPr/>
            <p:nvPr userDrawn="1"/>
          </p:nvSpPr>
          <p:spPr bwMode="auto">
            <a:xfrm>
              <a:off x="7038975" y="2700338"/>
              <a:ext cx="80963" cy="82550"/>
            </a:xfrm>
            <a:custGeom>
              <a:avLst/>
              <a:gdLst>
                <a:gd name="T0" fmla="*/ 44 w 51"/>
                <a:gd name="T1" fmla="*/ 52 h 52"/>
                <a:gd name="T2" fmla="*/ 0 w 51"/>
                <a:gd name="T3" fmla="*/ 44 h 52"/>
                <a:gd name="T4" fmla="*/ 7 w 51"/>
                <a:gd name="T5" fmla="*/ 0 h 52"/>
                <a:gd name="T6" fmla="*/ 51 w 51"/>
                <a:gd name="T7" fmla="*/ 7 h 52"/>
                <a:gd name="T8" fmla="*/ 44 w 5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44" y="52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62"/>
            <p:cNvSpPr/>
            <p:nvPr userDrawn="1"/>
          </p:nvSpPr>
          <p:spPr bwMode="auto">
            <a:xfrm>
              <a:off x="6637338" y="2638425"/>
              <a:ext cx="80963" cy="79375"/>
            </a:xfrm>
            <a:custGeom>
              <a:avLst/>
              <a:gdLst>
                <a:gd name="T0" fmla="*/ 44 w 51"/>
                <a:gd name="T1" fmla="*/ 50 h 50"/>
                <a:gd name="T2" fmla="*/ 0 w 51"/>
                <a:gd name="T3" fmla="*/ 44 h 50"/>
                <a:gd name="T4" fmla="*/ 7 w 51"/>
                <a:gd name="T5" fmla="*/ 0 h 50"/>
                <a:gd name="T6" fmla="*/ 51 w 51"/>
                <a:gd name="T7" fmla="*/ 6 h 50"/>
                <a:gd name="T8" fmla="*/ 44 w 51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6"/>
                  </a:lnTo>
                  <a:lnTo>
                    <a:pt x="44" y="5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63"/>
            <p:cNvSpPr/>
            <p:nvPr userDrawn="1"/>
          </p:nvSpPr>
          <p:spPr bwMode="auto">
            <a:xfrm>
              <a:off x="6756400" y="2657475"/>
              <a:ext cx="79375" cy="79375"/>
            </a:xfrm>
            <a:custGeom>
              <a:avLst/>
              <a:gdLst>
                <a:gd name="T0" fmla="*/ 44 w 50"/>
                <a:gd name="T1" fmla="*/ 50 h 50"/>
                <a:gd name="T2" fmla="*/ 0 w 50"/>
                <a:gd name="T3" fmla="*/ 44 h 50"/>
                <a:gd name="T4" fmla="*/ 6 w 50"/>
                <a:gd name="T5" fmla="*/ 0 h 50"/>
                <a:gd name="T6" fmla="*/ 50 w 50"/>
                <a:gd name="T7" fmla="*/ 6 h 50"/>
                <a:gd name="T8" fmla="*/ 44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44" y="50"/>
                  </a:moveTo>
                  <a:lnTo>
                    <a:pt x="0" y="44"/>
                  </a:lnTo>
                  <a:lnTo>
                    <a:pt x="6" y="0"/>
                  </a:lnTo>
                  <a:lnTo>
                    <a:pt x="50" y="6"/>
                  </a:lnTo>
                  <a:lnTo>
                    <a:pt x="44" y="5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64"/>
            <p:cNvSpPr/>
            <p:nvPr userDrawn="1"/>
          </p:nvSpPr>
          <p:spPr bwMode="auto">
            <a:xfrm>
              <a:off x="7156450" y="2719388"/>
              <a:ext cx="82550" cy="82550"/>
            </a:xfrm>
            <a:custGeom>
              <a:avLst/>
              <a:gdLst>
                <a:gd name="T0" fmla="*/ 44 w 52"/>
                <a:gd name="T1" fmla="*/ 52 h 52"/>
                <a:gd name="T2" fmla="*/ 0 w 52"/>
                <a:gd name="T3" fmla="*/ 44 h 52"/>
                <a:gd name="T4" fmla="*/ 8 w 52"/>
                <a:gd name="T5" fmla="*/ 0 h 52"/>
                <a:gd name="T6" fmla="*/ 52 w 52"/>
                <a:gd name="T7" fmla="*/ 7 h 52"/>
                <a:gd name="T8" fmla="*/ 44 w 5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4" y="52"/>
                  </a:moveTo>
                  <a:lnTo>
                    <a:pt x="0" y="44"/>
                  </a:lnTo>
                  <a:lnTo>
                    <a:pt x="8" y="0"/>
                  </a:lnTo>
                  <a:lnTo>
                    <a:pt x="52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65"/>
            <p:cNvSpPr/>
            <p:nvPr userDrawn="1"/>
          </p:nvSpPr>
          <p:spPr bwMode="auto">
            <a:xfrm>
              <a:off x="7277100" y="2738438"/>
              <a:ext cx="79375" cy="82550"/>
            </a:xfrm>
            <a:custGeom>
              <a:avLst/>
              <a:gdLst>
                <a:gd name="T0" fmla="*/ 44 w 50"/>
                <a:gd name="T1" fmla="*/ 52 h 52"/>
                <a:gd name="T2" fmla="*/ 0 w 50"/>
                <a:gd name="T3" fmla="*/ 44 h 52"/>
                <a:gd name="T4" fmla="*/ 6 w 50"/>
                <a:gd name="T5" fmla="*/ 0 h 52"/>
                <a:gd name="T6" fmla="*/ 50 w 50"/>
                <a:gd name="T7" fmla="*/ 7 h 52"/>
                <a:gd name="T8" fmla="*/ 44 w 5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2">
                  <a:moveTo>
                    <a:pt x="44" y="52"/>
                  </a:moveTo>
                  <a:lnTo>
                    <a:pt x="0" y="44"/>
                  </a:lnTo>
                  <a:lnTo>
                    <a:pt x="6" y="0"/>
                  </a:lnTo>
                  <a:lnTo>
                    <a:pt x="50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66"/>
            <p:cNvSpPr/>
            <p:nvPr userDrawn="1"/>
          </p:nvSpPr>
          <p:spPr bwMode="auto">
            <a:xfrm>
              <a:off x="7394575" y="2757488"/>
              <a:ext cx="80963" cy="80963"/>
            </a:xfrm>
            <a:custGeom>
              <a:avLst/>
              <a:gdLst>
                <a:gd name="T0" fmla="*/ 44 w 51"/>
                <a:gd name="T1" fmla="*/ 51 h 51"/>
                <a:gd name="T2" fmla="*/ 0 w 51"/>
                <a:gd name="T3" fmla="*/ 44 h 51"/>
                <a:gd name="T4" fmla="*/ 6 w 51"/>
                <a:gd name="T5" fmla="*/ 0 h 51"/>
                <a:gd name="T6" fmla="*/ 51 w 51"/>
                <a:gd name="T7" fmla="*/ 6 h 51"/>
                <a:gd name="T8" fmla="*/ 44 w 5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lnTo>
                    <a:pt x="0" y="44"/>
                  </a:lnTo>
                  <a:lnTo>
                    <a:pt x="6" y="0"/>
                  </a:lnTo>
                  <a:lnTo>
                    <a:pt x="51" y="6"/>
                  </a:lnTo>
                  <a:lnTo>
                    <a:pt x="44" y="51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67"/>
            <p:cNvSpPr/>
            <p:nvPr userDrawn="1"/>
          </p:nvSpPr>
          <p:spPr bwMode="auto">
            <a:xfrm>
              <a:off x="7096125" y="2343150"/>
              <a:ext cx="512763" cy="176213"/>
            </a:xfrm>
            <a:custGeom>
              <a:avLst/>
              <a:gdLst>
                <a:gd name="T0" fmla="*/ 0 w 352"/>
                <a:gd name="T1" fmla="*/ 121 h 121"/>
                <a:gd name="T2" fmla="*/ 0 w 352"/>
                <a:gd name="T3" fmla="*/ 121 h 121"/>
                <a:gd name="T4" fmla="*/ 152 w 352"/>
                <a:gd name="T5" fmla="*/ 57 h 121"/>
                <a:gd name="T6" fmla="*/ 193 w 352"/>
                <a:gd name="T7" fmla="*/ 65 h 121"/>
                <a:gd name="T8" fmla="*/ 326 w 352"/>
                <a:gd name="T9" fmla="*/ 26 h 121"/>
                <a:gd name="T10" fmla="*/ 352 w 352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2" h="121">
                  <a:moveTo>
                    <a:pt x="0" y="121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33" y="70"/>
                    <a:pt x="93" y="44"/>
                    <a:pt x="152" y="57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241" y="76"/>
                    <a:pt x="291" y="61"/>
                    <a:pt x="326" y="26"/>
                  </a:cubicBezTo>
                  <a:cubicBezTo>
                    <a:pt x="352" y="0"/>
                    <a:pt x="352" y="0"/>
                    <a:pt x="352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68"/>
            <p:cNvSpPr/>
            <p:nvPr userDrawn="1"/>
          </p:nvSpPr>
          <p:spPr bwMode="auto">
            <a:xfrm>
              <a:off x="8515350" y="2657475"/>
              <a:ext cx="825500" cy="1006475"/>
            </a:xfrm>
            <a:custGeom>
              <a:avLst/>
              <a:gdLst>
                <a:gd name="T0" fmla="*/ 174 w 520"/>
                <a:gd name="T1" fmla="*/ 59 h 634"/>
                <a:gd name="T2" fmla="*/ 54 w 520"/>
                <a:gd name="T3" fmla="*/ 113 h 634"/>
                <a:gd name="T4" fmla="*/ 0 w 520"/>
                <a:gd name="T5" fmla="*/ 253 h 634"/>
                <a:gd name="T6" fmla="*/ 168 w 520"/>
                <a:gd name="T7" fmla="*/ 634 h 634"/>
                <a:gd name="T8" fmla="*/ 520 w 520"/>
                <a:gd name="T9" fmla="*/ 479 h 634"/>
                <a:gd name="T10" fmla="*/ 309 w 520"/>
                <a:gd name="T11" fmla="*/ 0 h 634"/>
                <a:gd name="T12" fmla="*/ 241 w 520"/>
                <a:gd name="T13" fmla="*/ 3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0" h="634">
                  <a:moveTo>
                    <a:pt x="174" y="59"/>
                  </a:moveTo>
                  <a:lnTo>
                    <a:pt x="54" y="113"/>
                  </a:lnTo>
                  <a:lnTo>
                    <a:pt x="0" y="253"/>
                  </a:lnTo>
                  <a:lnTo>
                    <a:pt x="168" y="634"/>
                  </a:lnTo>
                  <a:lnTo>
                    <a:pt x="520" y="479"/>
                  </a:lnTo>
                  <a:lnTo>
                    <a:pt x="309" y="0"/>
                  </a:lnTo>
                  <a:lnTo>
                    <a:pt x="241" y="30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69"/>
            <p:cNvSpPr/>
            <p:nvPr userDrawn="1"/>
          </p:nvSpPr>
          <p:spPr bwMode="auto">
            <a:xfrm>
              <a:off x="8513763" y="2836863"/>
              <a:ext cx="155575" cy="222250"/>
            </a:xfrm>
            <a:custGeom>
              <a:avLst/>
              <a:gdLst>
                <a:gd name="T0" fmla="*/ 55 w 98"/>
                <a:gd name="T1" fmla="*/ 0 h 140"/>
                <a:gd name="T2" fmla="*/ 0 w 98"/>
                <a:gd name="T3" fmla="*/ 140 h 140"/>
                <a:gd name="T4" fmla="*/ 98 w 98"/>
                <a:gd name="T5" fmla="*/ 97 h 140"/>
                <a:gd name="T6" fmla="*/ 55 w 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40">
                  <a:moveTo>
                    <a:pt x="55" y="0"/>
                  </a:moveTo>
                  <a:lnTo>
                    <a:pt x="0" y="140"/>
                  </a:lnTo>
                  <a:lnTo>
                    <a:pt x="98" y="97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Line 70"/>
            <p:cNvSpPr>
              <a:spLocks noChangeShapeType="1"/>
            </p:cNvSpPr>
            <p:nvPr userDrawn="1"/>
          </p:nvSpPr>
          <p:spPr bwMode="auto">
            <a:xfrm flipV="1">
              <a:off x="8669338" y="2978150"/>
              <a:ext cx="365125" cy="1619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Line 71"/>
            <p:cNvSpPr>
              <a:spLocks noChangeShapeType="1"/>
            </p:cNvSpPr>
            <p:nvPr userDrawn="1"/>
          </p:nvSpPr>
          <p:spPr bwMode="auto">
            <a:xfrm flipV="1">
              <a:off x="8737600" y="3132138"/>
              <a:ext cx="366713" cy="1619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Line 72"/>
            <p:cNvSpPr>
              <a:spLocks noChangeShapeType="1"/>
            </p:cNvSpPr>
            <p:nvPr userDrawn="1"/>
          </p:nvSpPr>
          <p:spPr bwMode="auto">
            <a:xfrm flipV="1">
              <a:off x="8805863" y="3289300"/>
              <a:ext cx="366713" cy="1619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Oval 73"/>
            <p:cNvSpPr>
              <a:spLocks noChangeArrowheads="1"/>
            </p:cNvSpPr>
            <p:nvPr userDrawn="1"/>
          </p:nvSpPr>
          <p:spPr bwMode="auto">
            <a:xfrm>
              <a:off x="8836025" y="2178050"/>
              <a:ext cx="242888" cy="242888"/>
            </a:xfrm>
            <a:prstGeom prst="ellips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74"/>
            <p:cNvSpPr/>
            <p:nvPr userDrawn="1"/>
          </p:nvSpPr>
          <p:spPr bwMode="auto">
            <a:xfrm>
              <a:off x="8958263" y="2233613"/>
              <a:ext cx="65088" cy="65088"/>
            </a:xfrm>
            <a:custGeom>
              <a:avLst/>
              <a:gdLst>
                <a:gd name="T0" fmla="*/ 0 w 45"/>
                <a:gd name="T1" fmla="*/ 0 h 45"/>
                <a:gd name="T2" fmla="*/ 45 w 4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cubicBezTo>
                    <a:pt x="25" y="0"/>
                    <a:pt x="45" y="20"/>
                    <a:pt x="45" y="45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Line 75"/>
            <p:cNvSpPr>
              <a:spLocks noChangeShapeType="1"/>
            </p:cNvSpPr>
            <p:nvPr userDrawn="1"/>
          </p:nvSpPr>
          <p:spPr bwMode="auto">
            <a:xfrm>
              <a:off x="9078913" y="2298700"/>
              <a:ext cx="92075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Line 76"/>
            <p:cNvSpPr>
              <a:spLocks noChangeShapeType="1"/>
            </p:cNvSpPr>
            <p:nvPr userDrawn="1"/>
          </p:nvSpPr>
          <p:spPr bwMode="auto">
            <a:xfrm flipH="1">
              <a:off x="6546850" y="209073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Line 77"/>
            <p:cNvSpPr>
              <a:spLocks noChangeShapeType="1"/>
            </p:cNvSpPr>
            <p:nvPr userDrawn="1"/>
          </p:nvSpPr>
          <p:spPr bwMode="auto">
            <a:xfrm flipH="1">
              <a:off x="6375400" y="226218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Line 78"/>
            <p:cNvSpPr>
              <a:spLocks noChangeShapeType="1"/>
            </p:cNvSpPr>
            <p:nvPr userDrawn="1"/>
          </p:nvSpPr>
          <p:spPr bwMode="auto">
            <a:xfrm>
              <a:off x="6375400" y="209073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Line 79"/>
            <p:cNvSpPr>
              <a:spLocks noChangeShapeType="1"/>
            </p:cNvSpPr>
            <p:nvPr userDrawn="1"/>
          </p:nvSpPr>
          <p:spPr bwMode="auto">
            <a:xfrm>
              <a:off x="6546850" y="226218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Line 80"/>
            <p:cNvSpPr>
              <a:spLocks noChangeShapeType="1"/>
            </p:cNvSpPr>
            <p:nvPr userDrawn="1"/>
          </p:nvSpPr>
          <p:spPr bwMode="auto">
            <a:xfrm flipH="1">
              <a:off x="8551863" y="192563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Line 81"/>
            <p:cNvSpPr>
              <a:spLocks noChangeShapeType="1"/>
            </p:cNvSpPr>
            <p:nvPr userDrawn="1"/>
          </p:nvSpPr>
          <p:spPr bwMode="auto">
            <a:xfrm flipH="1">
              <a:off x="8380413" y="209708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Line 82"/>
            <p:cNvSpPr>
              <a:spLocks noChangeShapeType="1"/>
            </p:cNvSpPr>
            <p:nvPr userDrawn="1"/>
          </p:nvSpPr>
          <p:spPr bwMode="auto">
            <a:xfrm>
              <a:off x="8380413" y="192563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Line 83"/>
            <p:cNvSpPr>
              <a:spLocks noChangeShapeType="1"/>
            </p:cNvSpPr>
            <p:nvPr userDrawn="1"/>
          </p:nvSpPr>
          <p:spPr bwMode="auto">
            <a:xfrm>
              <a:off x="8551863" y="2097088"/>
              <a:ext cx="73025" cy="7302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Oval 84"/>
            <p:cNvSpPr>
              <a:spLocks noChangeArrowheads="1"/>
            </p:cNvSpPr>
            <p:nvPr userDrawn="1"/>
          </p:nvSpPr>
          <p:spPr bwMode="auto">
            <a:xfrm>
              <a:off x="7175500" y="3248025"/>
              <a:ext cx="146050" cy="146050"/>
            </a:xfrm>
            <a:prstGeom prst="ellips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85"/>
            <p:cNvSpPr/>
            <p:nvPr userDrawn="1"/>
          </p:nvSpPr>
          <p:spPr bwMode="auto">
            <a:xfrm>
              <a:off x="6988175" y="2027238"/>
              <a:ext cx="182563" cy="182563"/>
            </a:xfrm>
            <a:custGeom>
              <a:avLst/>
              <a:gdLst>
                <a:gd name="T0" fmla="*/ 58 w 115"/>
                <a:gd name="T1" fmla="*/ 115 h 115"/>
                <a:gd name="T2" fmla="*/ 0 w 115"/>
                <a:gd name="T3" fmla="*/ 58 h 115"/>
                <a:gd name="T4" fmla="*/ 58 w 115"/>
                <a:gd name="T5" fmla="*/ 0 h 115"/>
                <a:gd name="T6" fmla="*/ 115 w 115"/>
                <a:gd name="T7" fmla="*/ 58 h 115"/>
                <a:gd name="T8" fmla="*/ 58 w 115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5">
                  <a:moveTo>
                    <a:pt x="58" y="115"/>
                  </a:moveTo>
                  <a:lnTo>
                    <a:pt x="0" y="58"/>
                  </a:lnTo>
                  <a:lnTo>
                    <a:pt x="58" y="0"/>
                  </a:lnTo>
                  <a:lnTo>
                    <a:pt x="115" y="58"/>
                  </a:lnTo>
                  <a:lnTo>
                    <a:pt x="58" y="115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86"/>
            <p:cNvSpPr/>
            <p:nvPr userDrawn="1"/>
          </p:nvSpPr>
          <p:spPr bwMode="auto">
            <a:xfrm>
              <a:off x="8355013" y="2354263"/>
              <a:ext cx="258763" cy="296863"/>
            </a:xfrm>
            <a:custGeom>
              <a:avLst/>
              <a:gdLst>
                <a:gd name="T0" fmla="*/ 100 w 177"/>
                <a:gd name="T1" fmla="*/ 0 h 203"/>
                <a:gd name="T2" fmla="*/ 15 w 177"/>
                <a:gd name="T3" fmla="*/ 124 h 203"/>
                <a:gd name="T4" fmla="*/ 27 w 177"/>
                <a:gd name="T5" fmla="*/ 189 h 203"/>
                <a:gd name="T6" fmla="*/ 91 w 177"/>
                <a:gd name="T7" fmla="*/ 177 h 203"/>
                <a:gd name="T8" fmla="*/ 177 w 177"/>
                <a:gd name="T9" fmla="*/ 53 h 203"/>
                <a:gd name="T10" fmla="*/ 100 w 177"/>
                <a:gd name="T1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203">
                  <a:moveTo>
                    <a:pt x="100" y="0"/>
                  </a:moveTo>
                  <a:cubicBezTo>
                    <a:pt x="15" y="124"/>
                    <a:pt x="15" y="124"/>
                    <a:pt x="15" y="124"/>
                  </a:cubicBezTo>
                  <a:cubicBezTo>
                    <a:pt x="0" y="145"/>
                    <a:pt x="6" y="174"/>
                    <a:pt x="27" y="189"/>
                  </a:cubicBezTo>
                  <a:cubicBezTo>
                    <a:pt x="48" y="203"/>
                    <a:pt x="77" y="198"/>
                    <a:pt x="91" y="177"/>
                  </a:cubicBezTo>
                  <a:cubicBezTo>
                    <a:pt x="177" y="53"/>
                    <a:pt x="177" y="53"/>
                    <a:pt x="177" y="53"/>
                  </a:cubicBezTo>
                  <a:lnTo>
                    <a:pt x="100" y="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Line 87"/>
            <p:cNvSpPr>
              <a:spLocks noChangeShapeType="1"/>
            </p:cNvSpPr>
            <p:nvPr userDrawn="1"/>
          </p:nvSpPr>
          <p:spPr bwMode="auto">
            <a:xfrm>
              <a:off x="8391525" y="2514600"/>
              <a:ext cx="111125" cy="777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88"/>
            <p:cNvSpPr/>
            <p:nvPr userDrawn="1"/>
          </p:nvSpPr>
          <p:spPr bwMode="auto">
            <a:xfrm>
              <a:off x="8516938" y="2305050"/>
              <a:ext cx="122238" cy="115888"/>
            </a:xfrm>
            <a:custGeom>
              <a:avLst/>
              <a:gdLst>
                <a:gd name="T0" fmla="*/ 77 w 77"/>
                <a:gd name="T1" fmla="*/ 35 h 73"/>
                <a:gd name="T2" fmla="*/ 27 w 77"/>
                <a:gd name="T3" fmla="*/ 0 h 73"/>
                <a:gd name="T4" fmla="*/ 0 w 77"/>
                <a:gd name="T5" fmla="*/ 38 h 73"/>
                <a:gd name="T6" fmla="*/ 51 w 77"/>
                <a:gd name="T7" fmla="*/ 73 h 73"/>
                <a:gd name="T8" fmla="*/ 77 w 77"/>
                <a:gd name="T9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3">
                  <a:moveTo>
                    <a:pt x="77" y="35"/>
                  </a:moveTo>
                  <a:lnTo>
                    <a:pt x="27" y="0"/>
                  </a:lnTo>
                  <a:lnTo>
                    <a:pt x="0" y="38"/>
                  </a:lnTo>
                  <a:lnTo>
                    <a:pt x="51" y="73"/>
                  </a:lnTo>
                  <a:lnTo>
                    <a:pt x="77" y="35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89"/>
            <p:cNvSpPr/>
            <p:nvPr userDrawn="1"/>
          </p:nvSpPr>
          <p:spPr bwMode="auto">
            <a:xfrm>
              <a:off x="7886700" y="1612900"/>
              <a:ext cx="290513" cy="280988"/>
            </a:xfrm>
            <a:custGeom>
              <a:avLst/>
              <a:gdLst>
                <a:gd name="T0" fmla="*/ 134 w 200"/>
                <a:gd name="T1" fmla="*/ 192 h 192"/>
                <a:gd name="T2" fmla="*/ 0 w 200"/>
                <a:gd name="T3" fmla="*/ 79 h 192"/>
                <a:gd name="T4" fmla="*/ 55 w 200"/>
                <a:gd name="T5" fmla="*/ 14 h 192"/>
                <a:gd name="T6" fmla="*/ 97 w 200"/>
                <a:gd name="T7" fmla="*/ 10 h 192"/>
                <a:gd name="T8" fmla="*/ 186 w 200"/>
                <a:gd name="T9" fmla="*/ 84 h 192"/>
                <a:gd name="T10" fmla="*/ 189 w 200"/>
                <a:gd name="T11" fmla="*/ 126 h 192"/>
                <a:gd name="T12" fmla="*/ 134 w 200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92">
                  <a:moveTo>
                    <a:pt x="134" y="192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65" y="1"/>
                    <a:pt x="84" y="0"/>
                    <a:pt x="97" y="10"/>
                  </a:cubicBezTo>
                  <a:cubicBezTo>
                    <a:pt x="186" y="84"/>
                    <a:pt x="186" y="84"/>
                    <a:pt x="186" y="84"/>
                  </a:cubicBezTo>
                  <a:cubicBezTo>
                    <a:pt x="198" y="95"/>
                    <a:pt x="200" y="114"/>
                    <a:pt x="189" y="126"/>
                  </a:cubicBezTo>
                  <a:lnTo>
                    <a:pt x="134" y="19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Line 90"/>
            <p:cNvSpPr>
              <a:spLocks noChangeShapeType="1"/>
            </p:cNvSpPr>
            <p:nvPr userDrawn="1"/>
          </p:nvSpPr>
          <p:spPr bwMode="auto">
            <a:xfrm>
              <a:off x="7854950" y="1765300"/>
              <a:ext cx="195263" cy="1651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Line 91"/>
            <p:cNvSpPr>
              <a:spLocks noChangeShapeType="1"/>
            </p:cNvSpPr>
            <p:nvPr userDrawn="1"/>
          </p:nvSpPr>
          <p:spPr bwMode="auto">
            <a:xfrm>
              <a:off x="7797800" y="1835150"/>
              <a:ext cx="195263" cy="1651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Line 92"/>
            <p:cNvSpPr>
              <a:spLocks noChangeShapeType="1"/>
            </p:cNvSpPr>
            <p:nvPr userDrawn="1"/>
          </p:nvSpPr>
          <p:spPr bwMode="auto">
            <a:xfrm>
              <a:off x="7739063" y="1905000"/>
              <a:ext cx="195263" cy="1651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93"/>
            <p:cNvSpPr/>
            <p:nvPr userDrawn="1"/>
          </p:nvSpPr>
          <p:spPr bwMode="auto">
            <a:xfrm>
              <a:off x="7500938" y="1639888"/>
              <a:ext cx="685800" cy="642938"/>
            </a:xfrm>
            <a:custGeom>
              <a:avLst/>
              <a:gdLst>
                <a:gd name="T0" fmla="*/ 387 w 432"/>
                <a:gd name="T1" fmla="*/ 135 h 405"/>
                <a:gd name="T2" fmla="*/ 384 w 432"/>
                <a:gd name="T3" fmla="*/ 138 h 405"/>
                <a:gd name="T4" fmla="*/ 366 w 432"/>
                <a:gd name="T5" fmla="*/ 160 h 405"/>
                <a:gd name="T6" fmla="*/ 243 w 432"/>
                <a:gd name="T7" fmla="*/ 56 h 405"/>
                <a:gd name="T8" fmla="*/ 261 w 432"/>
                <a:gd name="T9" fmla="*/ 35 h 405"/>
                <a:gd name="T10" fmla="*/ 264 w 432"/>
                <a:gd name="T11" fmla="*/ 31 h 405"/>
                <a:gd name="T12" fmla="*/ 227 w 432"/>
                <a:gd name="T13" fmla="*/ 0 h 405"/>
                <a:gd name="T14" fmla="*/ 0 w 432"/>
                <a:gd name="T15" fmla="*/ 271 h 405"/>
                <a:gd name="T16" fmla="*/ 160 w 432"/>
                <a:gd name="T17" fmla="*/ 405 h 405"/>
                <a:gd name="T18" fmla="*/ 243 w 432"/>
                <a:gd name="T19" fmla="*/ 398 h 405"/>
                <a:gd name="T20" fmla="*/ 432 w 432"/>
                <a:gd name="T21" fmla="*/ 172 h 405"/>
                <a:gd name="T22" fmla="*/ 387 w 432"/>
                <a:gd name="T23" fmla="*/ 13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2" h="405">
                  <a:moveTo>
                    <a:pt x="387" y="135"/>
                  </a:moveTo>
                  <a:lnTo>
                    <a:pt x="384" y="138"/>
                  </a:lnTo>
                  <a:lnTo>
                    <a:pt x="366" y="160"/>
                  </a:lnTo>
                  <a:lnTo>
                    <a:pt x="243" y="56"/>
                  </a:lnTo>
                  <a:lnTo>
                    <a:pt x="261" y="35"/>
                  </a:lnTo>
                  <a:lnTo>
                    <a:pt x="264" y="31"/>
                  </a:lnTo>
                  <a:lnTo>
                    <a:pt x="227" y="0"/>
                  </a:lnTo>
                  <a:lnTo>
                    <a:pt x="0" y="271"/>
                  </a:lnTo>
                  <a:lnTo>
                    <a:pt x="160" y="405"/>
                  </a:lnTo>
                  <a:lnTo>
                    <a:pt x="243" y="398"/>
                  </a:lnTo>
                  <a:lnTo>
                    <a:pt x="432" y="172"/>
                  </a:lnTo>
                  <a:lnTo>
                    <a:pt x="387" y="135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94"/>
            <p:cNvSpPr/>
            <p:nvPr userDrawn="1"/>
          </p:nvSpPr>
          <p:spPr bwMode="auto">
            <a:xfrm>
              <a:off x="7754938" y="2211388"/>
              <a:ext cx="131763" cy="71438"/>
            </a:xfrm>
            <a:custGeom>
              <a:avLst/>
              <a:gdLst>
                <a:gd name="T0" fmla="*/ 0 w 83"/>
                <a:gd name="T1" fmla="*/ 45 h 45"/>
                <a:gd name="T2" fmla="*/ 38 w 83"/>
                <a:gd name="T3" fmla="*/ 0 h 45"/>
                <a:gd name="T4" fmla="*/ 83 w 83"/>
                <a:gd name="T5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5">
                  <a:moveTo>
                    <a:pt x="0" y="45"/>
                  </a:moveTo>
                  <a:lnTo>
                    <a:pt x="38" y="0"/>
                  </a:lnTo>
                  <a:lnTo>
                    <a:pt x="83" y="38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Line 95"/>
            <p:cNvSpPr>
              <a:spLocks noChangeShapeType="1"/>
            </p:cNvSpPr>
            <p:nvPr userDrawn="1"/>
          </p:nvSpPr>
          <p:spPr bwMode="auto">
            <a:xfrm>
              <a:off x="7920038" y="1689100"/>
              <a:ext cx="128588" cy="10795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356785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256674"/>
            <a:ext cx="659004" cy="529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6349" y="2967116"/>
            <a:ext cx="7860325" cy="428625"/>
          </a:xfrm>
        </p:spPr>
        <p:txBody>
          <a:bodyPr anchor="ctr">
            <a:normAutofit/>
          </a:bodyPr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36349" y="3534273"/>
            <a:ext cx="7860325" cy="746258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3636349" y="2866323"/>
            <a:ext cx="78603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531017" y="2359342"/>
            <a:ext cx="2974183" cy="1906065"/>
            <a:chOff x="7046117" y="348455"/>
            <a:chExt cx="3138488" cy="2011363"/>
          </a:xfrm>
        </p:grpSpPr>
        <p:sp>
          <p:nvSpPr>
            <p:cNvPr id="86" name="Freeform 5"/>
            <p:cNvSpPr/>
            <p:nvPr/>
          </p:nvSpPr>
          <p:spPr bwMode="auto">
            <a:xfrm>
              <a:off x="9748042" y="735805"/>
              <a:ext cx="366713" cy="223838"/>
            </a:xfrm>
            <a:custGeom>
              <a:avLst/>
              <a:gdLst>
                <a:gd name="T0" fmla="*/ 0 w 318"/>
                <a:gd name="T1" fmla="*/ 195 h 195"/>
                <a:gd name="T2" fmla="*/ 318 w 318"/>
                <a:gd name="T3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8" h="195">
                  <a:moveTo>
                    <a:pt x="0" y="195"/>
                  </a:moveTo>
                  <a:cubicBezTo>
                    <a:pt x="47" y="67"/>
                    <a:pt x="190" y="0"/>
                    <a:pt x="318" y="47"/>
                  </a:cubicBez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"/>
            <p:cNvSpPr/>
            <p:nvPr/>
          </p:nvSpPr>
          <p:spPr bwMode="auto">
            <a:xfrm>
              <a:off x="9808367" y="807243"/>
              <a:ext cx="284163" cy="174625"/>
            </a:xfrm>
            <a:custGeom>
              <a:avLst/>
              <a:gdLst>
                <a:gd name="T0" fmla="*/ 0 w 246"/>
                <a:gd name="T1" fmla="*/ 151 h 151"/>
                <a:gd name="T2" fmla="*/ 246 w 246"/>
                <a:gd name="T3" fmla="*/ 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6" h="151">
                  <a:moveTo>
                    <a:pt x="0" y="151"/>
                  </a:moveTo>
                  <a:cubicBezTo>
                    <a:pt x="36" y="52"/>
                    <a:pt x="146" y="0"/>
                    <a:pt x="246" y="36"/>
                  </a:cubicBez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"/>
            <p:cNvSpPr/>
            <p:nvPr/>
          </p:nvSpPr>
          <p:spPr bwMode="auto">
            <a:xfrm>
              <a:off x="9870280" y="883443"/>
              <a:ext cx="200025" cy="122238"/>
            </a:xfrm>
            <a:custGeom>
              <a:avLst/>
              <a:gdLst>
                <a:gd name="T0" fmla="*/ 0 w 173"/>
                <a:gd name="T1" fmla="*/ 106 h 106"/>
                <a:gd name="T2" fmla="*/ 173 w 173"/>
                <a:gd name="T3" fmla="*/ 2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3" h="106">
                  <a:moveTo>
                    <a:pt x="0" y="106"/>
                  </a:moveTo>
                  <a:cubicBezTo>
                    <a:pt x="25" y="36"/>
                    <a:pt x="103" y="0"/>
                    <a:pt x="173" y="25"/>
                  </a:cubicBez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"/>
            <p:cNvSpPr/>
            <p:nvPr/>
          </p:nvSpPr>
          <p:spPr bwMode="auto">
            <a:xfrm>
              <a:off x="9960767" y="989805"/>
              <a:ext cx="92075" cy="93663"/>
            </a:xfrm>
            <a:custGeom>
              <a:avLst/>
              <a:gdLst>
                <a:gd name="T0" fmla="*/ 72 w 80"/>
                <a:gd name="T1" fmla="*/ 26 h 81"/>
                <a:gd name="T2" fmla="*/ 25 w 80"/>
                <a:gd name="T3" fmla="*/ 8 h 81"/>
                <a:gd name="T4" fmla="*/ 8 w 80"/>
                <a:gd name="T5" fmla="*/ 55 h 81"/>
                <a:gd name="T6" fmla="*/ 55 w 80"/>
                <a:gd name="T7" fmla="*/ 73 h 81"/>
                <a:gd name="T8" fmla="*/ 72 w 80"/>
                <a:gd name="T9" fmla="*/ 2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72" y="26"/>
                  </a:moveTo>
                  <a:cubicBezTo>
                    <a:pt x="64" y="8"/>
                    <a:pt x="43" y="0"/>
                    <a:pt x="25" y="8"/>
                  </a:cubicBezTo>
                  <a:cubicBezTo>
                    <a:pt x="7" y="17"/>
                    <a:pt x="0" y="38"/>
                    <a:pt x="8" y="55"/>
                  </a:cubicBezTo>
                  <a:cubicBezTo>
                    <a:pt x="16" y="73"/>
                    <a:pt x="37" y="81"/>
                    <a:pt x="55" y="73"/>
                  </a:cubicBezTo>
                  <a:cubicBezTo>
                    <a:pt x="73" y="64"/>
                    <a:pt x="80" y="43"/>
                    <a:pt x="72" y="26"/>
                  </a:cubicBez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"/>
            <p:cNvSpPr/>
            <p:nvPr/>
          </p:nvSpPr>
          <p:spPr bwMode="auto">
            <a:xfrm>
              <a:off x="8076405" y="1985168"/>
              <a:ext cx="330200" cy="331788"/>
            </a:xfrm>
            <a:custGeom>
              <a:avLst/>
              <a:gdLst>
                <a:gd name="T0" fmla="*/ 190 w 286"/>
                <a:gd name="T1" fmla="*/ 233 h 287"/>
                <a:gd name="T2" fmla="*/ 249 w 286"/>
                <a:gd name="T3" fmla="*/ 173 h 287"/>
                <a:gd name="T4" fmla="*/ 247 w 286"/>
                <a:gd name="T5" fmla="*/ 37 h 287"/>
                <a:gd name="T6" fmla="*/ 112 w 286"/>
                <a:gd name="T7" fmla="*/ 38 h 287"/>
                <a:gd name="T8" fmla="*/ 22 w 286"/>
                <a:gd name="T9" fmla="*/ 130 h 287"/>
                <a:gd name="T10" fmla="*/ 23 w 286"/>
                <a:gd name="T11" fmla="*/ 209 h 287"/>
                <a:gd name="T12" fmla="*/ 80 w 286"/>
                <a:gd name="T13" fmla="*/ 265 h 287"/>
                <a:gd name="T14" fmla="*/ 159 w 286"/>
                <a:gd name="T15" fmla="*/ 26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287">
                  <a:moveTo>
                    <a:pt x="190" y="233"/>
                  </a:moveTo>
                  <a:cubicBezTo>
                    <a:pt x="249" y="173"/>
                    <a:pt x="249" y="173"/>
                    <a:pt x="249" y="173"/>
                  </a:cubicBezTo>
                  <a:cubicBezTo>
                    <a:pt x="286" y="135"/>
                    <a:pt x="285" y="74"/>
                    <a:pt x="247" y="37"/>
                  </a:cubicBezTo>
                  <a:cubicBezTo>
                    <a:pt x="209" y="0"/>
                    <a:pt x="149" y="0"/>
                    <a:pt x="112" y="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0" y="152"/>
                    <a:pt x="1" y="187"/>
                    <a:pt x="23" y="209"/>
                  </a:cubicBezTo>
                  <a:cubicBezTo>
                    <a:pt x="80" y="265"/>
                    <a:pt x="80" y="265"/>
                    <a:pt x="80" y="265"/>
                  </a:cubicBezTo>
                  <a:cubicBezTo>
                    <a:pt x="102" y="287"/>
                    <a:pt x="138" y="286"/>
                    <a:pt x="159" y="264"/>
                  </a:cubicBez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0"/>
            <p:cNvSpPr/>
            <p:nvPr/>
          </p:nvSpPr>
          <p:spPr bwMode="auto">
            <a:xfrm>
              <a:off x="8285955" y="1843880"/>
              <a:ext cx="588963" cy="260350"/>
            </a:xfrm>
            <a:custGeom>
              <a:avLst/>
              <a:gdLst>
                <a:gd name="T0" fmla="*/ 0 w 510"/>
                <a:gd name="T1" fmla="*/ 226 h 226"/>
                <a:gd name="T2" fmla="*/ 65 w 510"/>
                <a:gd name="T3" fmla="*/ 159 h 226"/>
                <a:gd name="T4" fmla="*/ 99 w 510"/>
                <a:gd name="T5" fmla="*/ 126 h 226"/>
                <a:gd name="T6" fmla="*/ 266 w 510"/>
                <a:gd name="T7" fmla="*/ 113 h 226"/>
                <a:gd name="T8" fmla="*/ 266 w 510"/>
                <a:gd name="T9" fmla="*/ 113 h 226"/>
                <a:gd name="T10" fmla="*/ 446 w 510"/>
                <a:gd name="T11" fmla="*/ 84 h 226"/>
                <a:gd name="T12" fmla="*/ 510 w 510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0" h="226">
                  <a:moveTo>
                    <a:pt x="0" y="226"/>
                  </a:moveTo>
                  <a:cubicBezTo>
                    <a:pt x="65" y="159"/>
                    <a:pt x="65" y="159"/>
                    <a:pt x="65" y="159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44" y="82"/>
                    <a:pt x="214" y="76"/>
                    <a:pt x="266" y="113"/>
                  </a:cubicBezTo>
                  <a:cubicBezTo>
                    <a:pt x="266" y="113"/>
                    <a:pt x="266" y="113"/>
                    <a:pt x="266" y="113"/>
                  </a:cubicBezTo>
                  <a:cubicBezTo>
                    <a:pt x="324" y="153"/>
                    <a:pt x="403" y="140"/>
                    <a:pt x="446" y="84"/>
                  </a:cubicBez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1"/>
            <p:cNvSpPr/>
            <p:nvPr/>
          </p:nvSpPr>
          <p:spPr bwMode="auto">
            <a:xfrm>
              <a:off x="8178005" y="2058193"/>
              <a:ext cx="157163" cy="153988"/>
            </a:xfrm>
            <a:custGeom>
              <a:avLst/>
              <a:gdLst>
                <a:gd name="T0" fmla="*/ 0 w 137"/>
                <a:gd name="T1" fmla="*/ 0 h 134"/>
                <a:gd name="T2" fmla="*/ 137 w 137"/>
                <a:gd name="T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7" h="134">
                  <a:moveTo>
                    <a:pt x="0" y="0"/>
                  </a:moveTo>
                  <a:cubicBezTo>
                    <a:pt x="2" y="2"/>
                    <a:pt x="137" y="134"/>
                    <a:pt x="137" y="134"/>
                  </a:cubicBez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2"/>
            <p:cNvSpPr/>
            <p:nvPr/>
          </p:nvSpPr>
          <p:spPr bwMode="auto">
            <a:xfrm>
              <a:off x="8292305" y="696118"/>
              <a:ext cx="1285875" cy="1027113"/>
            </a:xfrm>
            <a:custGeom>
              <a:avLst/>
              <a:gdLst>
                <a:gd name="T0" fmla="*/ 1089 w 1113"/>
                <a:gd name="T1" fmla="*/ 554 h 888"/>
                <a:gd name="T2" fmla="*/ 1113 w 1113"/>
                <a:gd name="T3" fmla="*/ 649 h 888"/>
                <a:gd name="T4" fmla="*/ 155 w 1113"/>
                <a:gd name="T5" fmla="*/ 888 h 888"/>
                <a:gd name="T6" fmla="*/ 13 w 1113"/>
                <a:gd name="T7" fmla="*/ 319 h 888"/>
                <a:gd name="T8" fmla="*/ 80 w 1113"/>
                <a:gd name="T9" fmla="*/ 207 h 888"/>
                <a:gd name="T10" fmla="*/ 859 w 1113"/>
                <a:gd name="T11" fmla="*/ 12 h 888"/>
                <a:gd name="T12" fmla="*/ 971 w 1113"/>
                <a:gd name="T13" fmla="*/ 80 h 888"/>
                <a:gd name="T14" fmla="*/ 1066 w 1113"/>
                <a:gd name="T15" fmla="*/ 46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888">
                  <a:moveTo>
                    <a:pt x="1089" y="554"/>
                  </a:moveTo>
                  <a:cubicBezTo>
                    <a:pt x="1113" y="649"/>
                    <a:pt x="1113" y="649"/>
                    <a:pt x="1113" y="649"/>
                  </a:cubicBezTo>
                  <a:cubicBezTo>
                    <a:pt x="155" y="888"/>
                    <a:pt x="155" y="888"/>
                    <a:pt x="155" y="888"/>
                  </a:cubicBezTo>
                  <a:cubicBezTo>
                    <a:pt x="13" y="319"/>
                    <a:pt x="13" y="319"/>
                    <a:pt x="13" y="319"/>
                  </a:cubicBezTo>
                  <a:cubicBezTo>
                    <a:pt x="0" y="269"/>
                    <a:pt x="30" y="219"/>
                    <a:pt x="80" y="207"/>
                  </a:cubicBezTo>
                  <a:cubicBezTo>
                    <a:pt x="859" y="12"/>
                    <a:pt x="859" y="12"/>
                    <a:pt x="859" y="12"/>
                  </a:cubicBezTo>
                  <a:cubicBezTo>
                    <a:pt x="908" y="0"/>
                    <a:pt x="959" y="30"/>
                    <a:pt x="971" y="80"/>
                  </a:cubicBezTo>
                  <a:cubicBezTo>
                    <a:pt x="1066" y="460"/>
                    <a:pt x="1066" y="460"/>
                    <a:pt x="1066" y="460"/>
                  </a:cubicBez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3"/>
            <p:cNvSpPr/>
            <p:nvPr/>
          </p:nvSpPr>
          <p:spPr bwMode="auto">
            <a:xfrm>
              <a:off x="8379617" y="789780"/>
              <a:ext cx="1098550" cy="806450"/>
            </a:xfrm>
            <a:custGeom>
              <a:avLst/>
              <a:gdLst>
                <a:gd name="T0" fmla="*/ 929 w 951"/>
                <a:gd name="T1" fmla="*/ 401 h 698"/>
                <a:gd name="T2" fmla="*/ 951 w 951"/>
                <a:gd name="T3" fmla="*/ 490 h 698"/>
                <a:gd name="T4" fmla="*/ 118 w 951"/>
                <a:gd name="T5" fmla="*/ 698 h 698"/>
                <a:gd name="T6" fmla="*/ 7 w 951"/>
                <a:gd name="T7" fmla="*/ 255 h 698"/>
                <a:gd name="T8" fmla="*/ 46 w 951"/>
                <a:gd name="T9" fmla="*/ 189 h 698"/>
                <a:gd name="T10" fmla="*/ 775 w 951"/>
                <a:gd name="T11" fmla="*/ 8 h 698"/>
                <a:gd name="T12" fmla="*/ 840 w 951"/>
                <a:gd name="T13" fmla="*/ 47 h 698"/>
                <a:gd name="T14" fmla="*/ 929 w 951"/>
                <a:gd name="T15" fmla="*/ 401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1" h="698">
                  <a:moveTo>
                    <a:pt x="929" y="401"/>
                  </a:moveTo>
                  <a:cubicBezTo>
                    <a:pt x="951" y="490"/>
                    <a:pt x="951" y="490"/>
                    <a:pt x="951" y="490"/>
                  </a:cubicBezTo>
                  <a:cubicBezTo>
                    <a:pt x="118" y="698"/>
                    <a:pt x="118" y="698"/>
                    <a:pt x="118" y="698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0" y="226"/>
                    <a:pt x="17" y="197"/>
                    <a:pt x="46" y="189"/>
                  </a:cubicBezTo>
                  <a:cubicBezTo>
                    <a:pt x="775" y="8"/>
                    <a:pt x="775" y="8"/>
                    <a:pt x="775" y="8"/>
                  </a:cubicBezTo>
                  <a:cubicBezTo>
                    <a:pt x="804" y="0"/>
                    <a:pt x="833" y="18"/>
                    <a:pt x="840" y="47"/>
                  </a:cubicBezTo>
                  <a:cubicBezTo>
                    <a:pt x="929" y="401"/>
                    <a:pt x="929" y="401"/>
                    <a:pt x="929" y="401"/>
                  </a:cubicBez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4"/>
            <p:cNvSpPr/>
            <p:nvPr/>
          </p:nvSpPr>
          <p:spPr bwMode="auto">
            <a:xfrm>
              <a:off x="8851105" y="1621630"/>
              <a:ext cx="411163" cy="185738"/>
            </a:xfrm>
            <a:custGeom>
              <a:avLst/>
              <a:gdLst>
                <a:gd name="T0" fmla="*/ 259 w 259"/>
                <a:gd name="T1" fmla="*/ 56 h 117"/>
                <a:gd name="T2" fmla="*/ 14 w 259"/>
                <a:gd name="T3" fmla="*/ 117 h 117"/>
                <a:gd name="T4" fmla="*/ 0 w 259"/>
                <a:gd name="T5" fmla="*/ 61 h 117"/>
                <a:gd name="T6" fmla="*/ 245 w 259"/>
                <a:gd name="T7" fmla="*/ 0 h 117"/>
                <a:gd name="T8" fmla="*/ 259 w 259"/>
                <a:gd name="T9" fmla="*/ 5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17">
                  <a:moveTo>
                    <a:pt x="259" y="56"/>
                  </a:moveTo>
                  <a:lnTo>
                    <a:pt x="14" y="117"/>
                  </a:lnTo>
                  <a:lnTo>
                    <a:pt x="0" y="61"/>
                  </a:lnTo>
                  <a:lnTo>
                    <a:pt x="245" y="0"/>
                  </a:lnTo>
                  <a:lnTo>
                    <a:pt x="259" y="56"/>
                  </a:ln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5"/>
            <p:cNvSpPr/>
            <p:nvPr/>
          </p:nvSpPr>
          <p:spPr bwMode="auto">
            <a:xfrm>
              <a:off x="8924130" y="1559718"/>
              <a:ext cx="220663" cy="134938"/>
            </a:xfrm>
            <a:custGeom>
              <a:avLst/>
              <a:gdLst>
                <a:gd name="T0" fmla="*/ 139 w 139"/>
                <a:gd name="T1" fmla="*/ 53 h 85"/>
                <a:gd name="T2" fmla="*/ 14 w 139"/>
                <a:gd name="T3" fmla="*/ 85 h 85"/>
                <a:gd name="T4" fmla="*/ 0 w 139"/>
                <a:gd name="T5" fmla="*/ 31 h 85"/>
                <a:gd name="T6" fmla="*/ 126 w 139"/>
                <a:gd name="T7" fmla="*/ 0 h 85"/>
                <a:gd name="T8" fmla="*/ 139 w 139"/>
                <a:gd name="T9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5">
                  <a:moveTo>
                    <a:pt x="139" y="53"/>
                  </a:moveTo>
                  <a:lnTo>
                    <a:pt x="14" y="85"/>
                  </a:lnTo>
                  <a:lnTo>
                    <a:pt x="0" y="31"/>
                  </a:lnTo>
                  <a:lnTo>
                    <a:pt x="126" y="0"/>
                  </a:lnTo>
                  <a:lnTo>
                    <a:pt x="139" y="53"/>
                  </a:ln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6"/>
            <p:cNvSpPr/>
            <p:nvPr/>
          </p:nvSpPr>
          <p:spPr bwMode="auto">
            <a:xfrm>
              <a:off x="8573292" y="1066005"/>
              <a:ext cx="768350" cy="409575"/>
            </a:xfrm>
            <a:custGeom>
              <a:avLst/>
              <a:gdLst>
                <a:gd name="T0" fmla="*/ 0 w 484"/>
                <a:gd name="T1" fmla="*/ 258 h 258"/>
                <a:gd name="T2" fmla="*/ 99 w 484"/>
                <a:gd name="T3" fmla="*/ 24 h 258"/>
                <a:gd name="T4" fmla="*/ 252 w 484"/>
                <a:gd name="T5" fmla="*/ 102 h 258"/>
                <a:gd name="T6" fmla="*/ 291 w 484"/>
                <a:gd name="T7" fmla="*/ 0 h 258"/>
                <a:gd name="T8" fmla="*/ 484 w 484"/>
                <a:gd name="T9" fmla="*/ 11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58">
                  <a:moveTo>
                    <a:pt x="0" y="258"/>
                  </a:moveTo>
                  <a:lnTo>
                    <a:pt x="99" y="24"/>
                  </a:lnTo>
                  <a:lnTo>
                    <a:pt x="252" y="102"/>
                  </a:lnTo>
                  <a:lnTo>
                    <a:pt x="291" y="0"/>
                  </a:lnTo>
                  <a:lnTo>
                    <a:pt x="484" y="115"/>
                  </a:ln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"/>
            <p:cNvSpPr/>
            <p:nvPr/>
          </p:nvSpPr>
          <p:spPr bwMode="auto">
            <a:xfrm>
              <a:off x="9330530" y="1678780"/>
              <a:ext cx="739775" cy="681038"/>
            </a:xfrm>
            <a:custGeom>
              <a:avLst/>
              <a:gdLst>
                <a:gd name="T0" fmla="*/ 365 w 466"/>
                <a:gd name="T1" fmla="*/ 401 h 429"/>
                <a:gd name="T2" fmla="*/ 343 w 466"/>
                <a:gd name="T3" fmla="*/ 429 h 429"/>
                <a:gd name="T4" fmla="*/ 0 w 466"/>
                <a:gd name="T5" fmla="*/ 154 h 429"/>
                <a:gd name="T6" fmla="*/ 124 w 466"/>
                <a:gd name="T7" fmla="*/ 0 h 429"/>
                <a:gd name="T8" fmla="*/ 466 w 466"/>
                <a:gd name="T9" fmla="*/ 275 h 429"/>
                <a:gd name="T10" fmla="*/ 385 w 466"/>
                <a:gd name="T11" fmla="*/ 37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429">
                  <a:moveTo>
                    <a:pt x="365" y="401"/>
                  </a:moveTo>
                  <a:lnTo>
                    <a:pt x="343" y="429"/>
                  </a:lnTo>
                  <a:lnTo>
                    <a:pt x="0" y="154"/>
                  </a:lnTo>
                  <a:lnTo>
                    <a:pt x="124" y="0"/>
                  </a:lnTo>
                  <a:lnTo>
                    <a:pt x="466" y="275"/>
                  </a:lnTo>
                  <a:lnTo>
                    <a:pt x="385" y="376"/>
                  </a:ln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8"/>
            <p:cNvSpPr/>
            <p:nvPr/>
          </p:nvSpPr>
          <p:spPr bwMode="auto">
            <a:xfrm>
              <a:off x="9330530" y="1723230"/>
              <a:ext cx="704850" cy="636588"/>
            </a:xfrm>
            <a:custGeom>
              <a:avLst/>
              <a:gdLst>
                <a:gd name="T0" fmla="*/ 365 w 444"/>
                <a:gd name="T1" fmla="*/ 373 h 401"/>
                <a:gd name="T2" fmla="*/ 343 w 444"/>
                <a:gd name="T3" fmla="*/ 401 h 401"/>
                <a:gd name="T4" fmla="*/ 0 w 444"/>
                <a:gd name="T5" fmla="*/ 126 h 401"/>
                <a:gd name="T6" fmla="*/ 101 w 444"/>
                <a:gd name="T7" fmla="*/ 0 h 401"/>
                <a:gd name="T8" fmla="*/ 444 w 444"/>
                <a:gd name="T9" fmla="*/ 275 h 401"/>
                <a:gd name="T10" fmla="*/ 391 w 444"/>
                <a:gd name="T11" fmla="*/ 34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401">
                  <a:moveTo>
                    <a:pt x="365" y="373"/>
                  </a:moveTo>
                  <a:lnTo>
                    <a:pt x="343" y="401"/>
                  </a:lnTo>
                  <a:lnTo>
                    <a:pt x="0" y="126"/>
                  </a:lnTo>
                  <a:lnTo>
                    <a:pt x="101" y="0"/>
                  </a:lnTo>
                  <a:lnTo>
                    <a:pt x="444" y="275"/>
                  </a:lnTo>
                  <a:lnTo>
                    <a:pt x="391" y="341"/>
                  </a:ln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9"/>
            <p:cNvSpPr/>
            <p:nvPr/>
          </p:nvSpPr>
          <p:spPr bwMode="auto">
            <a:xfrm>
              <a:off x="9624217" y="1493043"/>
              <a:ext cx="560388" cy="542925"/>
            </a:xfrm>
            <a:custGeom>
              <a:avLst/>
              <a:gdLst>
                <a:gd name="T0" fmla="*/ 220 w 353"/>
                <a:gd name="T1" fmla="*/ 342 h 342"/>
                <a:gd name="T2" fmla="*/ 0 w 353"/>
                <a:gd name="T3" fmla="*/ 166 h 342"/>
                <a:gd name="T4" fmla="*/ 134 w 353"/>
                <a:gd name="T5" fmla="*/ 0 h 342"/>
                <a:gd name="T6" fmla="*/ 353 w 353"/>
                <a:gd name="T7" fmla="*/ 177 h 342"/>
                <a:gd name="T8" fmla="*/ 220 w 353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342">
                  <a:moveTo>
                    <a:pt x="220" y="342"/>
                  </a:moveTo>
                  <a:lnTo>
                    <a:pt x="0" y="166"/>
                  </a:lnTo>
                  <a:lnTo>
                    <a:pt x="134" y="0"/>
                  </a:lnTo>
                  <a:lnTo>
                    <a:pt x="353" y="177"/>
                  </a:lnTo>
                  <a:lnTo>
                    <a:pt x="220" y="342"/>
                  </a:ln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"/>
            <p:cNvSpPr/>
            <p:nvPr/>
          </p:nvSpPr>
          <p:spPr bwMode="auto">
            <a:xfrm>
              <a:off x="9560717" y="1634330"/>
              <a:ext cx="122238" cy="122238"/>
            </a:xfrm>
            <a:custGeom>
              <a:avLst/>
              <a:gdLst>
                <a:gd name="T0" fmla="*/ 40 w 77"/>
                <a:gd name="T1" fmla="*/ 77 h 77"/>
                <a:gd name="T2" fmla="*/ 0 w 77"/>
                <a:gd name="T3" fmla="*/ 45 h 77"/>
                <a:gd name="T4" fmla="*/ 37 w 77"/>
                <a:gd name="T5" fmla="*/ 0 h 77"/>
                <a:gd name="T6" fmla="*/ 77 w 77"/>
                <a:gd name="T7" fmla="*/ 32 h 77"/>
                <a:gd name="T8" fmla="*/ 40 w 77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40" y="77"/>
                  </a:moveTo>
                  <a:lnTo>
                    <a:pt x="0" y="45"/>
                  </a:lnTo>
                  <a:lnTo>
                    <a:pt x="37" y="0"/>
                  </a:lnTo>
                  <a:lnTo>
                    <a:pt x="77" y="32"/>
                  </a:lnTo>
                  <a:lnTo>
                    <a:pt x="40" y="77"/>
                  </a:ln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1"/>
            <p:cNvSpPr/>
            <p:nvPr/>
          </p:nvSpPr>
          <p:spPr bwMode="auto">
            <a:xfrm>
              <a:off x="9973467" y="1964530"/>
              <a:ext cx="122238" cy="122238"/>
            </a:xfrm>
            <a:custGeom>
              <a:avLst/>
              <a:gdLst>
                <a:gd name="T0" fmla="*/ 39 w 77"/>
                <a:gd name="T1" fmla="*/ 77 h 77"/>
                <a:gd name="T2" fmla="*/ 0 w 77"/>
                <a:gd name="T3" fmla="*/ 45 h 77"/>
                <a:gd name="T4" fmla="*/ 37 w 77"/>
                <a:gd name="T5" fmla="*/ 0 h 77"/>
                <a:gd name="T6" fmla="*/ 77 w 77"/>
                <a:gd name="T7" fmla="*/ 32 h 77"/>
                <a:gd name="T8" fmla="*/ 39 w 77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39" y="77"/>
                  </a:moveTo>
                  <a:lnTo>
                    <a:pt x="0" y="45"/>
                  </a:lnTo>
                  <a:lnTo>
                    <a:pt x="37" y="0"/>
                  </a:lnTo>
                  <a:lnTo>
                    <a:pt x="77" y="32"/>
                  </a:lnTo>
                  <a:lnTo>
                    <a:pt x="39" y="77"/>
                  </a:ln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Line 22"/>
            <p:cNvSpPr>
              <a:spLocks noChangeShapeType="1"/>
            </p:cNvSpPr>
            <p:nvPr/>
          </p:nvSpPr>
          <p:spPr bwMode="auto">
            <a:xfrm>
              <a:off x="9848055" y="1588293"/>
              <a:ext cx="246063" cy="198438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Line 23"/>
            <p:cNvSpPr>
              <a:spLocks noChangeShapeType="1"/>
            </p:cNvSpPr>
            <p:nvPr/>
          </p:nvSpPr>
          <p:spPr bwMode="auto">
            <a:xfrm>
              <a:off x="9786142" y="1662905"/>
              <a:ext cx="247650" cy="198438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Line 24"/>
            <p:cNvSpPr>
              <a:spLocks noChangeShapeType="1"/>
            </p:cNvSpPr>
            <p:nvPr/>
          </p:nvSpPr>
          <p:spPr bwMode="auto">
            <a:xfrm>
              <a:off x="9725817" y="1739105"/>
              <a:ext cx="247650" cy="198438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Line 25"/>
            <p:cNvSpPr>
              <a:spLocks noChangeShapeType="1"/>
            </p:cNvSpPr>
            <p:nvPr/>
          </p:nvSpPr>
          <p:spPr bwMode="auto">
            <a:xfrm flipH="1">
              <a:off x="9043192" y="2078830"/>
              <a:ext cx="60325" cy="61913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Line 26"/>
            <p:cNvSpPr>
              <a:spLocks noChangeShapeType="1"/>
            </p:cNvSpPr>
            <p:nvPr/>
          </p:nvSpPr>
          <p:spPr bwMode="auto">
            <a:xfrm flipH="1">
              <a:off x="8898730" y="2223293"/>
              <a:ext cx="60325" cy="58738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Line 27"/>
            <p:cNvSpPr>
              <a:spLocks noChangeShapeType="1"/>
            </p:cNvSpPr>
            <p:nvPr/>
          </p:nvSpPr>
          <p:spPr bwMode="auto">
            <a:xfrm>
              <a:off x="8898730" y="2078830"/>
              <a:ext cx="60325" cy="61913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Line 28"/>
            <p:cNvSpPr>
              <a:spLocks noChangeShapeType="1"/>
            </p:cNvSpPr>
            <p:nvPr/>
          </p:nvSpPr>
          <p:spPr bwMode="auto">
            <a:xfrm>
              <a:off x="9043192" y="2223293"/>
              <a:ext cx="60325" cy="58738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Line 29"/>
            <p:cNvSpPr>
              <a:spLocks noChangeShapeType="1"/>
            </p:cNvSpPr>
            <p:nvPr/>
          </p:nvSpPr>
          <p:spPr bwMode="auto">
            <a:xfrm flipH="1">
              <a:off x="7377905" y="1761330"/>
              <a:ext cx="61913" cy="58738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Line 30"/>
            <p:cNvSpPr>
              <a:spLocks noChangeShapeType="1"/>
            </p:cNvSpPr>
            <p:nvPr/>
          </p:nvSpPr>
          <p:spPr bwMode="auto">
            <a:xfrm flipH="1">
              <a:off x="7236617" y="1902618"/>
              <a:ext cx="60325" cy="60325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Line 31"/>
            <p:cNvSpPr>
              <a:spLocks noChangeShapeType="1"/>
            </p:cNvSpPr>
            <p:nvPr/>
          </p:nvSpPr>
          <p:spPr bwMode="auto">
            <a:xfrm>
              <a:off x="7236617" y="1761330"/>
              <a:ext cx="60325" cy="58738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Line 32"/>
            <p:cNvSpPr>
              <a:spLocks noChangeShapeType="1"/>
            </p:cNvSpPr>
            <p:nvPr/>
          </p:nvSpPr>
          <p:spPr bwMode="auto">
            <a:xfrm>
              <a:off x="7377905" y="1902618"/>
              <a:ext cx="61913" cy="60325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Line 33"/>
            <p:cNvSpPr>
              <a:spLocks noChangeShapeType="1"/>
            </p:cNvSpPr>
            <p:nvPr/>
          </p:nvSpPr>
          <p:spPr bwMode="auto">
            <a:xfrm flipH="1">
              <a:off x="9382917" y="362743"/>
              <a:ext cx="58738" cy="60325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Line 34"/>
            <p:cNvSpPr>
              <a:spLocks noChangeShapeType="1"/>
            </p:cNvSpPr>
            <p:nvPr/>
          </p:nvSpPr>
          <p:spPr bwMode="auto">
            <a:xfrm flipH="1">
              <a:off x="9238455" y="505618"/>
              <a:ext cx="61913" cy="60325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Line 35"/>
            <p:cNvSpPr>
              <a:spLocks noChangeShapeType="1"/>
            </p:cNvSpPr>
            <p:nvPr/>
          </p:nvSpPr>
          <p:spPr bwMode="auto">
            <a:xfrm>
              <a:off x="9238455" y="362743"/>
              <a:ext cx="61913" cy="60325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Line 36"/>
            <p:cNvSpPr>
              <a:spLocks noChangeShapeType="1"/>
            </p:cNvSpPr>
            <p:nvPr/>
          </p:nvSpPr>
          <p:spPr bwMode="auto">
            <a:xfrm>
              <a:off x="9382917" y="505618"/>
              <a:ext cx="58738" cy="60325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37"/>
            <p:cNvSpPr>
              <a:spLocks noChangeArrowheads="1"/>
            </p:cNvSpPr>
            <p:nvPr/>
          </p:nvSpPr>
          <p:spPr bwMode="auto">
            <a:xfrm>
              <a:off x="9725817" y="1213643"/>
              <a:ext cx="120650" cy="122238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8"/>
            <p:cNvSpPr/>
            <p:nvPr/>
          </p:nvSpPr>
          <p:spPr bwMode="auto">
            <a:xfrm>
              <a:off x="7625555" y="1104105"/>
              <a:ext cx="523875" cy="777875"/>
            </a:xfrm>
            <a:custGeom>
              <a:avLst/>
              <a:gdLst>
                <a:gd name="T0" fmla="*/ 238 w 330"/>
                <a:gd name="T1" fmla="*/ 490 h 490"/>
                <a:gd name="T2" fmla="*/ 0 w 330"/>
                <a:gd name="T3" fmla="*/ 440 h 490"/>
                <a:gd name="T4" fmla="*/ 92 w 330"/>
                <a:gd name="T5" fmla="*/ 0 h 490"/>
                <a:gd name="T6" fmla="*/ 330 w 330"/>
                <a:gd name="T7" fmla="*/ 49 h 490"/>
                <a:gd name="T8" fmla="*/ 260 w 330"/>
                <a:gd name="T9" fmla="*/ 387 h 490"/>
                <a:gd name="T10" fmla="*/ 254 w 330"/>
                <a:gd name="T11" fmla="*/ 41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0" h="490">
                  <a:moveTo>
                    <a:pt x="238" y="490"/>
                  </a:moveTo>
                  <a:lnTo>
                    <a:pt x="0" y="440"/>
                  </a:lnTo>
                  <a:lnTo>
                    <a:pt x="92" y="0"/>
                  </a:lnTo>
                  <a:lnTo>
                    <a:pt x="330" y="49"/>
                  </a:lnTo>
                  <a:lnTo>
                    <a:pt x="260" y="387"/>
                  </a:lnTo>
                  <a:lnTo>
                    <a:pt x="254" y="412"/>
                  </a:ln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9"/>
            <p:cNvSpPr/>
            <p:nvPr/>
          </p:nvSpPr>
          <p:spPr bwMode="auto">
            <a:xfrm>
              <a:off x="7728742" y="1213643"/>
              <a:ext cx="398463" cy="177800"/>
            </a:xfrm>
            <a:custGeom>
              <a:avLst/>
              <a:gdLst>
                <a:gd name="T0" fmla="*/ 238 w 251"/>
                <a:gd name="T1" fmla="*/ 112 h 112"/>
                <a:gd name="T2" fmla="*/ 0 w 251"/>
                <a:gd name="T3" fmla="*/ 62 h 112"/>
                <a:gd name="T4" fmla="*/ 13 w 251"/>
                <a:gd name="T5" fmla="*/ 0 h 112"/>
                <a:gd name="T6" fmla="*/ 251 w 251"/>
                <a:gd name="T7" fmla="*/ 49 h 112"/>
                <a:gd name="T8" fmla="*/ 238 w 251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12">
                  <a:moveTo>
                    <a:pt x="238" y="112"/>
                  </a:moveTo>
                  <a:lnTo>
                    <a:pt x="0" y="62"/>
                  </a:lnTo>
                  <a:lnTo>
                    <a:pt x="13" y="0"/>
                  </a:lnTo>
                  <a:lnTo>
                    <a:pt x="251" y="49"/>
                  </a:lnTo>
                  <a:lnTo>
                    <a:pt x="238" y="112"/>
                  </a:ln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Line 40"/>
            <p:cNvSpPr>
              <a:spLocks noChangeShapeType="1"/>
            </p:cNvSpPr>
            <p:nvPr/>
          </p:nvSpPr>
          <p:spPr bwMode="auto">
            <a:xfrm>
              <a:off x="7779542" y="1272380"/>
              <a:ext cx="295275" cy="60325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1"/>
            <p:cNvSpPr/>
            <p:nvPr/>
          </p:nvSpPr>
          <p:spPr bwMode="auto">
            <a:xfrm>
              <a:off x="7827167" y="650080"/>
              <a:ext cx="152400" cy="1524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48" y="96"/>
                  </a:ln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2"/>
            <p:cNvSpPr/>
            <p:nvPr/>
          </p:nvSpPr>
          <p:spPr bwMode="auto">
            <a:xfrm>
              <a:off x="9997280" y="348455"/>
              <a:ext cx="150813" cy="150813"/>
            </a:xfrm>
            <a:custGeom>
              <a:avLst/>
              <a:gdLst>
                <a:gd name="T0" fmla="*/ 48 w 95"/>
                <a:gd name="T1" fmla="*/ 95 h 95"/>
                <a:gd name="T2" fmla="*/ 0 w 95"/>
                <a:gd name="T3" fmla="*/ 47 h 95"/>
                <a:gd name="T4" fmla="*/ 48 w 95"/>
                <a:gd name="T5" fmla="*/ 0 h 95"/>
                <a:gd name="T6" fmla="*/ 95 w 95"/>
                <a:gd name="T7" fmla="*/ 47 h 95"/>
                <a:gd name="T8" fmla="*/ 48 w 95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48" y="95"/>
                  </a:moveTo>
                  <a:lnTo>
                    <a:pt x="0" y="47"/>
                  </a:lnTo>
                  <a:lnTo>
                    <a:pt x="48" y="0"/>
                  </a:lnTo>
                  <a:lnTo>
                    <a:pt x="95" y="47"/>
                  </a:lnTo>
                  <a:lnTo>
                    <a:pt x="48" y="95"/>
                  </a:ln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3"/>
            <p:cNvSpPr/>
            <p:nvPr/>
          </p:nvSpPr>
          <p:spPr bwMode="auto">
            <a:xfrm>
              <a:off x="8393905" y="392905"/>
              <a:ext cx="201613" cy="231775"/>
            </a:xfrm>
            <a:custGeom>
              <a:avLst/>
              <a:gdLst>
                <a:gd name="T0" fmla="*/ 127 w 127"/>
                <a:gd name="T1" fmla="*/ 109 h 146"/>
                <a:gd name="T2" fmla="*/ 65 w 127"/>
                <a:gd name="T3" fmla="*/ 146 h 146"/>
                <a:gd name="T4" fmla="*/ 0 w 127"/>
                <a:gd name="T5" fmla="*/ 37 h 146"/>
                <a:gd name="T6" fmla="*/ 62 w 127"/>
                <a:gd name="T7" fmla="*/ 0 h 146"/>
                <a:gd name="T8" fmla="*/ 127 w 127"/>
                <a:gd name="T9" fmla="*/ 10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46">
                  <a:moveTo>
                    <a:pt x="127" y="109"/>
                  </a:moveTo>
                  <a:lnTo>
                    <a:pt x="65" y="146"/>
                  </a:lnTo>
                  <a:lnTo>
                    <a:pt x="0" y="37"/>
                  </a:lnTo>
                  <a:lnTo>
                    <a:pt x="62" y="0"/>
                  </a:lnTo>
                  <a:lnTo>
                    <a:pt x="127" y="109"/>
                  </a:ln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4"/>
            <p:cNvSpPr/>
            <p:nvPr/>
          </p:nvSpPr>
          <p:spPr bwMode="auto">
            <a:xfrm>
              <a:off x="8424067" y="445293"/>
              <a:ext cx="171450" cy="179388"/>
            </a:xfrm>
            <a:custGeom>
              <a:avLst/>
              <a:gdLst>
                <a:gd name="T0" fmla="*/ 108 w 108"/>
                <a:gd name="T1" fmla="*/ 76 h 113"/>
                <a:gd name="T2" fmla="*/ 46 w 108"/>
                <a:gd name="T3" fmla="*/ 113 h 113"/>
                <a:gd name="T4" fmla="*/ 0 w 108"/>
                <a:gd name="T5" fmla="*/ 37 h 113"/>
                <a:gd name="T6" fmla="*/ 62 w 108"/>
                <a:gd name="T7" fmla="*/ 0 h 113"/>
                <a:gd name="T8" fmla="*/ 108 w 108"/>
                <a:gd name="T9" fmla="*/ 7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3">
                  <a:moveTo>
                    <a:pt x="108" y="76"/>
                  </a:moveTo>
                  <a:lnTo>
                    <a:pt x="46" y="113"/>
                  </a:lnTo>
                  <a:lnTo>
                    <a:pt x="0" y="37"/>
                  </a:lnTo>
                  <a:lnTo>
                    <a:pt x="62" y="0"/>
                  </a:lnTo>
                  <a:lnTo>
                    <a:pt x="108" y="76"/>
                  </a:lnTo>
                  <a:close/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45"/>
            <p:cNvSpPr/>
            <p:nvPr/>
          </p:nvSpPr>
          <p:spPr bwMode="auto">
            <a:xfrm>
              <a:off x="7131842" y="2045493"/>
              <a:ext cx="541338" cy="279400"/>
            </a:xfrm>
            <a:custGeom>
              <a:avLst/>
              <a:gdLst>
                <a:gd name="T0" fmla="*/ 255 w 341"/>
                <a:gd name="T1" fmla="*/ 83 h 176"/>
                <a:gd name="T2" fmla="*/ 19 w 341"/>
                <a:gd name="T3" fmla="*/ 176 h 176"/>
                <a:gd name="T4" fmla="*/ 0 w 341"/>
                <a:gd name="T5" fmla="*/ 125 h 176"/>
                <a:gd name="T6" fmla="*/ 321 w 341"/>
                <a:gd name="T7" fmla="*/ 0 h 176"/>
                <a:gd name="T8" fmla="*/ 341 w 341"/>
                <a:gd name="T9" fmla="*/ 50 h 176"/>
                <a:gd name="T10" fmla="*/ 301 w 341"/>
                <a:gd name="T11" fmla="*/ 6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176">
                  <a:moveTo>
                    <a:pt x="255" y="83"/>
                  </a:moveTo>
                  <a:lnTo>
                    <a:pt x="19" y="176"/>
                  </a:lnTo>
                  <a:lnTo>
                    <a:pt x="0" y="125"/>
                  </a:lnTo>
                  <a:lnTo>
                    <a:pt x="321" y="0"/>
                  </a:lnTo>
                  <a:lnTo>
                    <a:pt x="341" y="50"/>
                  </a:lnTo>
                  <a:lnTo>
                    <a:pt x="301" y="65"/>
                  </a:ln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Line 46"/>
            <p:cNvSpPr>
              <a:spLocks noChangeShapeType="1"/>
            </p:cNvSpPr>
            <p:nvPr/>
          </p:nvSpPr>
          <p:spPr bwMode="auto">
            <a:xfrm>
              <a:off x="7331867" y="2166143"/>
              <a:ext cx="31750" cy="79375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7"/>
            <p:cNvSpPr/>
            <p:nvPr/>
          </p:nvSpPr>
          <p:spPr bwMode="auto">
            <a:xfrm>
              <a:off x="7046117" y="2243930"/>
              <a:ext cx="115888" cy="80963"/>
            </a:xfrm>
            <a:custGeom>
              <a:avLst/>
              <a:gdLst>
                <a:gd name="T0" fmla="*/ 54 w 73"/>
                <a:gd name="T1" fmla="*/ 0 h 51"/>
                <a:gd name="T2" fmla="*/ 0 w 73"/>
                <a:gd name="T3" fmla="*/ 51 h 51"/>
                <a:gd name="T4" fmla="*/ 73 w 73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51">
                  <a:moveTo>
                    <a:pt x="54" y="0"/>
                  </a:moveTo>
                  <a:lnTo>
                    <a:pt x="0" y="51"/>
                  </a:lnTo>
                  <a:lnTo>
                    <a:pt x="73" y="51"/>
                  </a:lnTo>
                </a:path>
              </a:pathLst>
            </a:cu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95325" y="1"/>
            <a:ext cx="10801350" cy="10159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9674"/>
          <p:cNvSpPr>
            <a:spLocks noChangeArrowheads="1"/>
          </p:cNvSpPr>
          <p:nvPr/>
        </p:nvSpPr>
        <p:spPr bwMode="auto">
          <a:xfrm>
            <a:off x="-1588" y="0"/>
            <a:ext cx="12193588" cy="69135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95325" y="4248150"/>
            <a:ext cx="10801350" cy="1118955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53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543378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54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74941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81" name="组合 280"/>
          <p:cNvGrpSpPr/>
          <p:nvPr userDrawn="1"/>
        </p:nvGrpSpPr>
        <p:grpSpPr>
          <a:xfrm>
            <a:off x="2405063" y="1201738"/>
            <a:ext cx="7397750" cy="2524125"/>
            <a:chOff x="2405063" y="1201738"/>
            <a:chExt cx="7397750" cy="2524125"/>
          </a:xfrm>
        </p:grpSpPr>
        <p:sp>
          <p:nvSpPr>
            <p:cNvPr id="14" name="Freeform 5"/>
            <p:cNvSpPr/>
            <p:nvPr userDrawn="1"/>
          </p:nvSpPr>
          <p:spPr bwMode="auto">
            <a:xfrm>
              <a:off x="5815013" y="1671638"/>
              <a:ext cx="463550" cy="284163"/>
            </a:xfrm>
            <a:custGeom>
              <a:avLst/>
              <a:gdLst>
                <a:gd name="T0" fmla="*/ 0 w 318"/>
                <a:gd name="T1" fmla="*/ 195 h 195"/>
                <a:gd name="T2" fmla="*/ 318 w 318"/>
                <a:gd name="T3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8" h="195">
                  <a:moveTo>
                    <a:pt x="0" y="195"/>
                  </a:moveTo>
                  <a:cubicBezTo>
                    <a:pt x="47" y="67"/>
                    <a:pt x="190" y="0"/>
                    <a:pt x="318" y="47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 userDrawn="1"/>
          </p:nvSpPr>
          <p:spPr bwMode="auto">
            <a:xfrm>
              <a:off x="5892800" y="1763713"/>
              <a:ext cx="358775" cy="220663"/>
            </a:xfrm>
            <a:custGeom>
              <a:avLst/>
              <a:gdLst>
                <a:gd name="T0" fmla="*/ 0 w 246"/>
                <a:gd name="T1" fmla="*/ 151 h 151"/>
                <a:gd name="T2" fmla="*/ 246 w 246"/>
                <a:gd name="T3" fmla="*/ 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6" h="151">
                  <a:moveTo>
                    <a:pt x="0" y="151"/>
                  </a:moveTo>
                  <a:cubicBezTo>
                    <a:pt x="36" y="52"/>
                    <a:pt x="146" y="0"/>
                    <a:pt x="246" y="36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 userDrawn="1"/>
          </p:nvSpPr>
          <p:spPr bwMode="auto">
            <a:xfrm>
              <a:off x="5972175" y="1858963"/>
              <a:ext cx="250825" cy="153988"/>
            </a:xfrm>
            <a:custGeom>
              <a:avLst/>
              <a:gdLst>
                <a:gd name="T0" fmla="*/ 0 w 173"/>
                <a:gd name="T1" fmla="*/ 106 h 106"/>
                <a:gd name="T2" fmla="*/ 173 w 173"/>
                <a:gd name="T3" fmla="*/ 2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3" h="106">
                  <a:moveTo>
                    <a:pt x="0" y="106"/>
                  </a:moveTo>
                  <a:cubicBezTo>
                    <a:pt x="25" y="36"/>
                    <a:pt x="103" y="0"/>
                    <a:pt x="173" y="25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 userDrawn="1"/>
          </p:nvSpPr>
          <p:spPr bwMode="auto">
            <a:xfrm>
              <a:off x="6084888" y="1993900"/>
              <a:ext cx="117475" cy="119063"/>
            </a:xfrm>
            <a:custGeom>
              <a:avLst/>
              <a:gdLst>
                <a:gd name="T0" fmla="*/ 72 w 80"/>
                <a:gd name="T1" fmla="*/ 26 h 81"/>
                <a:gd name="T2" fmla="*/ 25 w 80"/>
                <a:gd name="T3" fmla="*/ 8 h 81"/>
                <a:gd name="T4" fmla="*/ 8 w 80"/>
                <a:gd name="T5" fmla="*/ 55 h 81"/>
                <a:gd name="T6" fmla="*/ 55 w 80"/>
                <a:gd name="T7" fmla="*/ 73 h 81"/>
                <a:gd name="T8" fmla="*/ 72 w 80"/>
                <a:gd name="T9" fmla="*/ 2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72" y="26"/>
                  </a:moveTo>
                  <a:cubicBezTo>
                    <a:pt x="64" y="8"/>
                    <a:pt x="43" y="0"/>
                    <a:pt x="25" y="8"/>
                  </a:cubicBezTo>
                  <a:cubicBezTo>
                    <a:pt x="7" y="17"/>
                    <a:pt x="0" y="38"/>
                    <a:pt x="8" y="55"/>
                  </a:cubicBezTo>
                  <a:cubicBezTo>
                    <a:pt x="16" y="73"/>
                    <a:pt x="37" y="81"/>
                    <a:pt x="55" y="73"/>
                  </a:cubicBezTo>
                  <a:cubicBezTo>
                    <a:pt x="73" y="64"/>
                    <a:pt x="80" y="43"/>
                    <a:pt x="72" y="26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 userDrawn="1"/>
          </p:nvSpPr>
          <p:spPr bwMode="auto">
            <a:xfrm>
              <a:off x="3705225" y="3251200"/>
              <a:ext cx="417513" cy="419100"/>
            </a:xfrm>
            <a:custGeom>
              <a:avLst/>
              <a:gdLst>
                <a:gd name="T0" fmla="*/ 190 w 286"/>
                <a:gd name="T1" fmla="*/ 233 h 287"/>
                <a:gd name="T2" fmla="*/ 249 w 286"/>
                <a:gd name="T3" fmla="*/ 173 h 287"/>
                <a:gd name="T4" fmla="*/ 247 w 286"/>
                <a:gd name="T5" fmla="*/ 37 h 287"/>
                <a:gd name="T6" fmla="*/ 112 w 286"/>
                <a:gd name="T7" fmla="*/ 38 h 287"/>
                <a:gd name="T8" fmla="*/ 22 w 286"/>
                <a:gd name="T9" fmla="*/ 130 h 287"/>
                <a:gd name="T10" fmla="*/ 23 w 286"/>
                <a:gd name="T11" fmla="*/ 209 h 287"/>
                <a:gd name="T12" fmla="*/ 80 w 286"/>
                <a:gd name="T13" fmla="*/ 265 h 287"/>
                <a:gd name="T14" fmla="*/ 159 w 286"/>
                <a:gd name="T15" fmla="*/ 26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287">
                  <a:moveTo>
                    <a:pt x="190" y="233"/>
                  </a:moveTo>
                  <a:cubicBezTo>
                    <a:pt x="249" y="173"/>
                    <a:pt x="249" y="173"/>
                    <a:pt x="249" y="173"/>
                  </a:cubicBezTo>
                  <a:cubicBezTo>
                    <a:pt x="286" y="135"/>
                    <a:pt x="285" y="74"/>
                    <a:pt x="247" y="37"/>
                  </a:cubicBezTo>
                  <a:cubicBezTo>
                    <a:pt x="209" y="0"/>
                    <a:pt x="149" y="0"/>
                    <a:pt x="112" y="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0" y="152"/>
                    <a:pt x="1" y="187"/>
                    <a:pt x="23" y="209"/>
                  </a:cubicBezTo>
                  <a:cubicBezTo>
                    <a:pt x="80" y="265"/>
                    <a:pt x="80" y="265"/>
                    <a:pt x="80" y="265"/>
                  </a:cubicBezTo>
                  <a:cubicBezTo>
                    <a:pt x="102" y="287"/>
                    <a:pt x="138" y="286"/>
                    <a:pt x="159" y="264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 userDrawn="1"/>
          </p:nvSpPr>
          <p:spPr bwMode="auto">
            <a:xfrm>
              <a:off x="3970338" y="3073400"/>
              <a:ext cx="744538" cy="328613"/>
            </a:xfrm>
            <a:custGeom>
              <a:avLst/>
              <a:gdLst>
                <a:gd name="T0" fmla="*/ 0 w 510"/>
                <a:gd name="T1" fmla="*/ 226 h 226"/>
                <a:gd name="T2" fmla="*/ 65 w 510"/>
                <a:gd name="T3" fmla="*/ 159 h 226"/>
                <a:gd name="T4" fmla="*/ 99 w 510"/>
                <a:gd name="T5" fmla="*/ 126 h 226"/>
                <a:gd name="T6" fmla="*/ 266 w 510"/>
                <a:gd name="T7" fmla="*/ 113 h 226"/>
                <a:gd name="T8" fmla="*/ 266 w 510"/>
                <a:gd name="T9" fmla="*/ 113 h 226"/>
                <a:gd name="T10" fmla="*/ 446 w 510"/>
                <a:gd name="T11" fmla="*/ 84 h 226"/>
                <a:gd name="T12" fmla="*/ 510 w 510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0" h="226">
                  <a:moveTo>
                    <a:pt x="0" y="226"/>
                  </a:moveTo>
                  <a:cubicBezTo>
                    <a:pt x="65" y="159"/>
                    <a:pt x="65" y="159"/>
                    <a:pt x="65" y="159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44" y="82"/>
                    <a:pt x="214" y="76"/>
                    <a:pt x="266" y="113"/>
                  </a:cubicBezTo>
                  <a:cubicBezTo>
                    <a:pt x="266" y="113"/>
                    <a:pt x="266" y="113"/>
                    <a:pt x="266" y="113"/>
                  </a:cubicBezTo>
                  <a:cubicBezTo>
                    <a:pt x="324" y="153"/>
                    <a:pt x="403" y="140"/>
                    <a:pt x="446" y="84"/>
                  </a:cubicBez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 userDrawn="1"/>
          </p:nvSpPr>
          <p:spPr bwMode="auto">
            <a:xfrm>
              <a:off x="3833813" y="3343275"/>
              <a:ext cx="200025" cy="195263"/>
            </a:xfrm>
            <a:custGeom>
              <a:avLst/>
              <a:gdLst>
                <a:gd name="T0" fmla="*/ 0 w 137"/>
                <a:gd name="T1" fmla="*/ 0 h 134"/>
                <a:gd name="T2" fmla="*/ 137 w 137"/>
                <a:gd name="T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7" h="134">
                  <a:moveTo>
                    <a:pt x="0" y="0"/>
                  </a:moveTo>
                  <a:cubicBezTo>
                    <a:pt x="2" y="2"/>
                    <a:pt x="137" y="134"/>
                    <a:pt x="137" y="134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/>
            <p:nvPr userDrawn="1"/>
          </p:nvSpPr>
          <p:spPr bwMode="auto">
            <a:xfrm>
              <a:off x="3978275" y="1624013"/>
              <a:ext cx="1622425" cy="1295400"/>
            </a:xfrm>
            <a:custGeom>
              <a:avLst/>
              <a:gdLst>
                <a:gd name="T0" fmla="*/ 1089 w 1113"/>
                <a:gd name="T1" fmla="*/ 554 h 888"/>
                <a:gd name="T2" fmla="*/ 1113 w 1113"/>
                <a:gd name="T3" fmla="*/ 649 h 888"/>
                <a:gd name="T4" fmla="*/ 155 w 1113"/>
                <a:gd name="T5" fmla="*/ 888 h 888"/>
                <a:gd name="T6" fmla="*/ 13 w 1113"/>
                <a:gd name="T7" fmla="*/ 319 h 888"/>
                <a:gd name="T8" fmla="*/ 80 w 1113"/>
                <a:gd name="T9" fmla="*/ 207 h 888"/>
                <a:gd name="T10" fmla="*/ 859 w 1113"/>
                <a:gd name="T11" fmla="*/ 12 h 888"/>
                <a:gd name="T12" fmla="*/ 971 w 1113"/>
                <a:gd name="T13" fmla="*/ 80 h 888"/>
                <a:gd name="T14" fmla="*/ 1066 w 1113"/>
                <a:gd name="T15" fmla="*/ 46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888">
                  <a:moveTo>
                    <a:pt x="1089" y="554"/>
                  </a:moveTo>
                  <a:cubicBezTo>
                    <a:pt x="1113" y="649"/>
                    <a:pt x="1113" y="649"/>
                    <a:pt x="1113" y="649"/>
                  </a:cubicBezTo>
                  <a:cubicBezTo>
                    <a:pt x="155" y="888"/>
                    <a:pt x="155" y="888"/>
                    <a:pt x="155" y="888"/>
                  </a:cubicBezTo>
                  <a:cubicBezTo>
                    <a:pt x="13" y="319"/>
                    <a:pt x="13" y="319"/>
                    <a:pt x="13" y="319"/>
                  </a:cubicBezTo>
                  <a:cubicBezTo>
                    <a:pt x="0" y="269"/>
                    <a:pt x="30" y="219"/>
                    <a:pt x="80" y="207"/>
                  </a:cubicBezTo>
                  <a:cubicBezTo>
                    <a:pt x="859" y="12"/>
                    <a:pt x="859" y="12"/>
                    <a:pt x="859" y="12"/>
                  </a:cubicBezTo>
                  <a:cubicBezTo>
                    <a:pt x="908" y="0"/>
                    <a:pt x="959" y="30"/>
                    <a:pt x="971" y="80"/>
                  </a:cubicBezTo>
                  <a:cubicBezTo>
                    <a:pt x="1066" y="460"/>
                    <a:pt x="1066" y="460"/>
                    <a:pt x="1066" y="460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 userDrawn="1"/>
          </p:nvSpPr>
          <p:spPr bwMode="auto">
            <a:xfrm>
              <a:off x="4089400" y="1739900"/>
              <a:ext cx="1385888" cy="1019175"/>
            </a:xfrm>
            <a:custGeom>
              <a:avLst/>
              <a:gdLst>
                <a:gd name="T0" fmla="*/ 929 w 951"/>
                <a:gd name="T1" fmla="*/ 401 h 698"/>
                <a:gd name="T2" fmla="*/ 951 w 951"/>
                <a:gd name="T3" fmla="*/ 490 h 698"/>
                <a:gd name="T4" fmla="*/ 118 w 951"/>
                <a:gd name="T5" fmla="*/ 698 h 698"/>
                <a:gd name="T6" fmla="*/ 7 w 951"/>
                <a:gd name="T7" fmla="*/ 255 h 698"/>
                <a:gd name="T8" fmla="*/ 46 w 951"/>
                <a:gd name="T9" fmla="*/ 189 h 698"/>
                <a:gd name="T10" fmla="*/ 775 w 951"/>
                <a:gd name="T11" fmla="*/ 8 h 698"/>
                <a:gd name="T12" fmla="*/ 840 w 951"/>
                <a:gd name="T13" fmla="*/ 47 h 698"/>
                <a:gd name="T14" fmla="*/ 929 w 951"/>
                <a:gd name="T15" fmla="*/ 401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1" h="698">
                  <a:moveTo>
                    <a:pt x="929" y="401"/>
                  </a:moveTo>
                  <a:cubicBezTo>
                    <a:pt x="951" y="490"/>
                    <a:pt x="951" y="490"/>
                    <a:pt x="951" y="490"/>
                  </a:cubicBezTo>
                  <a:cubicBezTo>
                    <a:pt x="118" y="698"/>
                    <a:pt x="118" y="698"/>
                    <a:pt x="118" y="698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0" y="226"/>
                    <a:pt x="17" y="197"/>
                    <a:pt x="46" y="189"/>
                  </a:cubicBezTo>
                  <a:cubicBezTo>
                    <a:pt x="775" y="8"/>
                    <a:pt x="775" y="8"/>
                    <a:pt x="775" y="8"/>
                  </a:cubicBezTo>
                  <a:cubicBezTo>
                    <a:pt x="804" y="0"/>
                    <a:pt x="833" y="18"/>
                    <a:pt x="840" y="47"/>
                  </a:cubicBezTo>
                  <a:cubicBezTo>
                    <a:pt x="929" y="401"/>
                    <a:pt x="929" y="401"/>
                    <a:pt x="929" y="401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/>
            <p:nvPr userDrawn="1"/>
          </p:nvSpPr>
          <p:spPr bwMode="auto">
            <a:xfrm>
              <a:off x="4683125" y="2790825"/>
              <a:ext cx="519113" cy="234950"/>
            </a:xfrm>
            <a:custGeom>
              <a:avLst/>
              <a:gdLst>
                <a:gd name="T0" fmla="*/ 327 w 327"/>
                <a:gd name="T1" fmla="*/ 71 h 148"/>
                <a:gd name="T2" fmla="*/ 18 w 327"/>
                <a:gd name="T3" fmla="*/ 148 h 148"/>
                <a:gd name="T4" fmla="*/ 0 w 327"/>
                <a:gd name="T5" fmla="*/ 77 h 148"/>
                <a:gd name="T6" fmla="*/ 310 w 327"/>
                <a:gd name="T7" fmla="*/ 0 h 148"/>
                <a:gd name="T8" fmla="*/ 327 w 327"/>
                <a:gd name="T9" fmla="*/ 7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48">
                  <a:moveTo>
                    <a:pt x="327" y="71"/>
                  </a:moveTo>
                  <a:lnTo>
                    <a:pt x="18" y="148"/>
                  </a:lnTo>
                  <a:lnTo>
                    <a:pt x="0" y="77"/>
                  </a:lnTo>
                  <a:lnTo>
                    <a:pt x="310" y="0"/>
                  </a:lnTo>
                  <a:lnTo>
                    <a:pt x="327" y="71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/>
            <p:nvPr userDrawn="1"/>
          </p:nvSpPr>
          <p:spPr bwMode="auto">
            <a:xfrm>
              <a:off x="4775200" y="2713038"/>
              <a:ext cx="280988" cy="171450"/>
            </a:xfrm>
            <a:custGeom>
              <a:avLst/>
              <a:gdLst>
                <a:gd name="T0" fmla="*/ 177 w 177"/>
                <a:gd name="T1" fmla="*/ 68 h 108"/>
                <a:gd name="T2" fmla="*/ 18 w 177"/>
                <a:gd name="T3" fmla="*/ 108 h 108"/>
                <a:gd name="T4" fmla="*/ 0 w 177"/>
                <a:gd name="T5" fmla="*/ 40 h 108"/>
                <a:gd name="T6" fmla="*/ 159 w 177"/>
                <a:gd name="T7" fmla="*/ 0 h 108"/>
                <a:gd name="T8" fmla="*/ 177 w 177"/>
                <a:gd name="T9" fmla="*/ 6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08">
                  <a:moveTo>
                    <a:pt x="177" y="68"/>
                  </a:moveTo>
                  <a:lnTo>
                    <a:pt x="18" y="108"/>
                  </a:lnTo>
                  <a:lnTo>
                    <a:pt x="0" y="40"/>
                  </a:lnTo>
                  <a:lnTo>
                    <a:pt x="159" y="0"/>
                  </a:lnTo>
                  <a:lnTo>
                    <a:pt x="177" y="68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/>
            <p:nvPr userDrawn="1"/>
          </p:nvSpPr>
          <p:spPr bwMode="auto">
            <a:xfrm>
              <a:off x="4332288" y="2089150"/>
              <a:ext cx="971550" cy="517525"/>
            </a:xfrm>
            <a:custGeom>
              <a:avLst/>
              <a:gdLst>
                <a:gd name="T0" fmla="*/ 0 w 612"/>
                <a:gd name="T1" fmla="*/ 326 h 326"/>
                <a:gd name="T2" fmla="*/ 126 w 612"/>
                <a:gd name="T3" fmla="*/ 31 h 326"/>
                <a:gd name="T4" fmla="*/ 319 w 612"/>
                <a:gd name="T5" fmla="*/ 130 h 326"/>
                <a:gd name="T6" fmla="*/ 367 w 612"/>
                <a:gd name="T7" fmla="*/ 0 h 326"/>
                <a:gd name="T8" fmla="*/ 612 w 612"/>
                <a:gd name="T9" fmla="*/ 14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326">
                  <a:moveTo>
                    <a:pt x="0" y="326"/>
                  </a:moveTo>
                  <a:lnTo>
                    <a:pt x="126" y="31"/>
                  </a:lnTo>
                  <a:lnTo>
                    <a:pt x="319" y="130"/>
                  </a:lnTo>
                  <a:lnTo>
                    <a:pt x="367" y="0"/>
                  </a:lnTo>
                  <a:lnTo>
                    <a:pt x="612" y="146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/>
            <p:nvPr userDrawn="1"/>
          </p:nvSpPr>
          <p:spPr bwMode="auto">
            <a:xfrm>
              <a:off x="5289550" y="2863850"/>
              <a:ext cx="933450" cy="862013"/>
            </a:xfrm>
            <a:custGeom>
              <a:avLst/>
              <a:gdLst>
                <a:gd name="T0" fmla="*/ 461 w 588"/>
                <a:gd name="T1" fmla="*/ 507 h 543"/>
                <a:gd name="T2" fmla="*/ 433 w 588"/>
                <a:gd name="T3" fmla="*/ 543 h 543"/>
                <a:gd name="T4" fmla="*/ 0 w 588"/>
                <a:gd name="T5" fmla="*/ 195 h 543"/>
                <a:gd name="T6" fmla="*/ 156 w 588"/>
                <a:gd name="T7" fmla="*/ 0 h 543"/>
                <a:gd name="T8" fmla="*/ 588 w 588"/>
                <a:gd name="T9" fmla="*/ 348 h 543"/>
                <a:gd name="T10" fmla="*/ 486 w 588"/>
                <a:gd name="T11" fmla="*/ 476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8" h="543">
                  <a:moveTo>
                    <a:pt x="461" y="507"/>
                  </a:moveTo>
                  <a:lnTo>
                    <a:pt x="433" y="543"/>
                  </a:lnTo>
                  <a:lnTo>
                    <a:pt x="0" y="195"/>
                  </a:lnTo>
                  <a:lnTo>
                    <a:pt x="156" y="0"/>
                  </a:lnTo>
                  <a:lnTo>
                    <a:pt x="588" y="348"/>
                  </a:lnTo>
                  <a:lnTo>
                    <a:pt x="486" y="476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/>
            <p:nvPr userDrawn="1"/>
          </p:nvSpPr>
          <p:spPr bwMode="auto">
            <a:xfrm>
              <a:off x="5289550" y="2921000"/>
              <a:ext cx="889000" cy="804863"/>
            </a:xfrm>
            <a:custGeom>
              <a:avLst/>
              <a:gdLst>
                <a:gd name="T0" fmla="*/ 461 w 560"/>
                <a:gd name="T1" fmla="*/ 471 h 507"/>
                <a:gd name="T2" fmla="*/ 433 w 560"/>
                <a:gd name="T3" fmla="*/ 507 h 507"/>
                <a:gd name="T4" fmla="*/ 0 w 560"/>
                <a:gd name="T5" fmla="*/ 159 h 507"/>
                <a:gd name="T6" fmla="*/ 127 w 560"/>
                <a:gd name="T7" fmla="*/ 0 h 507"/>
                <a:gd name="T8" fmla="*/ 560 w 560"/>
                <a:gd name="T9" fmla="*/ 348 h 507"/>
                <a:gd name="T10" fmla="*/ 494 w 560"/>
                <a:gd name="T11" fmla="*/ 43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507">
                  <a:moveTo>
                    <a:pt x="461" y="471"/>
                  </a:moveTo>
                  <a:lnTo>
                    <a:pt x="433" y="507"/>
                  </a:lnTo>
                  <a:lnTo>
                    <a:pt x="0" y="159"/>
                  </a:lnTo>
                  <a:lnTo>
                    <a:pt x="127" y="0"/>
                  </a:lnTo>
                  <a:lnTo>
                    <a:pt x="560" y="348"/>
                  </a:lnTo>
                  <a:lnTo>
                    <a:pt x="494" y="430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/>
            <p:cNvSpPr/>
            <p:nvPr userDrawn="1"/>
          </p:nvSpPr>
          <p:spPr bwMode="auto">
            <a:xfrm>
              <a:off x="5659438" y="2628900"/>
              <a:ext cx="708025" cy="687388"/>
            </a:xfrm>
            <a:custGeom>
              <a:avLst/>
              <a:gdLst>
                <a:gd name="T0" fmla="*/ 278 w 446"/>
                <a:gd name="T1" fmla="*/ 433 h 433"/>
                <a:gd name="T2" fmla="*/ 0 w 446"/>
                <a:gd name="T3" fmla="*/ 211 h 433"/>
                <a:gd name="T4" fmla="*/ 169 w 446"/>
                <a:gd name="T5" fmla="*/ 0 h 433"/>
                <a:gd name="T6" fmla="*/ 446 w 446"/>
                <a:gd name="T7" fmla="*/ 224 h 433"/>
                <a:gd name="T8" fmla="*/ 278 w 446"/>
                <a:gd name="T9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33">
                  <a:moveTo>
                    <a:pt x="278" y="433"/>
                  </a:moveTo>
                  <a:lnTo>
                    <a:pt x="0" y="211"/>
                  </a:lnTo>
                  <a:lnTo>
                    <a:pt x="169" y="0"/>
                  </a:lnTo>
                  <a:lnTo>
                    <a:pt x="446" y="224"/>
                  </a:lnTo>
                  <a:lnTo>
                    <a:pt x="278" y="433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"/>
            <p:cNvSpPr/>
            <p:nvPr userDrawn="1"/>
          </p:nvSpPr>
          <p:spPr bwMode="auto">
            <a:xfrm>
              <a:off x="5580063" y="2806700"/>
              <a:ext cx="153988" cy="157163"/>
            </a:xfrm>
            <a:custGeom>
              <a:avLst/>
              <a:gdLst>
                <a:gd name="T0" fmla="*/ 50 w 97"/>
                <a:gd name="T1" fmla="*/ 99 h 99"/>
                <a:gd name="T2" fmla="*/ 0 w 97"/>
                <a:gd name="T3" fmla="*/ 58 h 99"/>
                <a:gd name="T4" fmla="*/ 46 w 97"/>
                <a:gd name="T5" fmla="*/ 0 h 99"/>
                <a:gd name="T6" fmla="*/ 97 w 97"/>
                <a:gd name="T7" fmla="*/ 41 h 99"/>
                <a:gd name="T8" fmla="*/ 50 w 97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9">
                  <a:moveTo>
                    <a:pt x="50" y="99"/>
                  </a:moveTo>
                  <a:lnTo>
                    <a:pt x="0" y="58"/>
                  </a:lnTo>
                  <a:lnTo>
                    <a:pt x="46" y="0"/>
                  </a:lnTo>
                  <a:lnTo>
                    <a:pt x="97" y="41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"/>
            <p:cNvSpPr/>
            <p:nvPr userDrawn="1"/>
          </p:nvSpPr>
          <p:spPr bwMode="auto">
            <a:xfrm>
              <a:off x="6100763" y="3224213"/>
              <a:ext cx="153988" cy="157163"/>
            </a:xfrm>
            <a:custGeom>
              <a:avLst/>
              <a:gdLst>
                <a:gd name="T0" fmla="*/ 50 w 97"/>
                <a:gd name="T1" fmla="*/ 99 h 99"/>
                <a:gd name="T2" fmla="*/ 0 w 97"/>
                <a:gd name="T3" fmla="*/ 58 h 99"/>
                <a:gd name="T4" fmla="*/ 47 w 97"/>
                <a:gd name="T5" fmla="*/ 0 h 99"/>
                <a:gd name="T6" fmla="*/ 97 w 97"/>
                <a:gd name="T7" fmla="*/ 41 h 99"/>
                <a:gd name="T8" fmla="*/ 50 w 97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9">
                  <a:moveTo>
                    <a:pt x="50" y="99"/>
                  </a:moveTo>
                  <a:lnTo>
                    <a:pt x="0" y="58"/>
                  </a:lnTo>
                  <a:lnTo>
                    <a:pt x="47" y="0"/>
                  </a:lnTo>
                  <a:lnTo>
                    <a:pt x="97" y="41"/>
                  </a:lnTo>
                  <a:lnTo>
                    <a:pt x="50" y="99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Line 22"/>
            <p:cNvSpPr>
              <a:spLocks noChangeShapeType="1"/>
            </p:cNvSpPr>
            <p:nvPr userDrawn="1"/>
          </p:nvSpPr>
          <p:spPr bwMode="auto">
            <a:xfrm>
              <a:off x="5942013" y="2749550"/>
              <a:ext cx="311150" cy="2508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Line 23"/>
            <p:cNvSpPr>
              <a:spLocks noChangeShapeType="1"/>
            </p:cNvSpPr>
            <p:nvPr userDrawn="1"/>
          </p:nvSpPr>
          <p:spPr bwMode="auto">
            <a:xfrm>
              <a:off x="5864225" y="2844800"/>
              <a:ext cx="312738" cy="24923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Line 24"/>
            <p:cNvSpPr>
              <a:spLocks noChangeShapeType="1"/>
            </p:cNvSpPr>
            <p:nvPr userDrawn="1"/>
          </p:nvSpPr>
          <p:spPr bwMode="auto">
            <a:xfrm>
              <a:off x="5789613" y="2940050"/>
              <a:ext cx="311150" cy="2508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Line 25"/>
            <p:cNvSpPr>
              <a:spLocks noChangeShapeType="1"/>
            </p:cNvSpPr>
            <p:nvPr userDrawn="1"/>
          </p:nvSpPr>
          <p:spPr bwMode="auto">
            <a:xfrm flipH="1">
              <a:off x="4926013" y="3370263"/>
              <a:ext cx="76200" cy="7778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Line 26"/>
            <p:cNvSpPr>
              <a:spLocks noChangeShapeType="1"/>
            </p:cNvSpPr>
            <p:nvPr userDrawn="1"/>
          </p:nvSpPr>
          <p:spPr bwMode="auto">
            <a:xfrm flipH="1">
              <a:off x="4745038" y="3551238"/>
              <a:ext cx="76200" cy="762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Line 27"/>
            <p:cNvSpPr>
              <a:spLocks noChangeShapeType="1"/>
            </p:cNvSpPr>
            <p:nvPr userDrawn="1"/>
          </p:nvSpPr>
          <p:spPr bwMode="auto">
            <a:xfrm>
              <a:off x="4745038" y="3370263"/>
              <a:ext cx="76200" cy="7778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Line 28"/>
            <p:cNvSpPr>
              <a:spLocks noChangeShapeType="1"/>
            </p:cNvSpPr>
            <p:nvPr userDrawn="1"/>
          </p:nvSpPr>
          <p:spPr bwMode="auto">
            <a:xfrm>
              <a:off x="4926013" y="3551238"/>
              <a:ext cx="76200" cy="762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Line 29"/>
            <p:cNvSpPr>
              <a:spLocks noChangeShapeType="1"/>
            </p:cNvSpPr>
            <p:nvPr userDrawn="1"/>
          </p:nvSpPr>
          <p:spPr bwMode="auto">
            <a:xfrm flipH="1">
              <a:off x="2824163" y="2967038"/>
              <a:ext cx="77788" cy="762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Line 30"/>
            <p:cNvSpPr>
              <a:spLocks noChangeShapeType="1"/>
            </p:cNvSpPr>
            <p:nvPr userDrawn="1"/>
          </p:nvSpPr>
          <p:spPr bwMode="auto">
            <a:xfrm flipH="1">
              <a:off x="2644775" y="3148013"/>
              <a:ext cx="76200" cy="74613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Line 31"/>
            <p:cNvSpPr>
              <a:spLocks noChangeShapeType="1"/>
            </p:cNvSpPr>
            <p:nvPr userDrawn="1"/>
          </p:nvSpPr>
          <p:spPr bwMode="auto">
            <a:xfrm>
              <a:off x="2644775" y="2967038"/>
              <a:ext cx="76200" cy="762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Line 32"/>
            <p:cNvSpPr>
              <a:spLocks noChangeShapeType="1"/>
            </p:cNvSpPr>
            <p:nvPr userDrawn="1"/>
          </p:nvSpPr>
          <p:spPr bwMode="auto">
            <a:xfrm>
              <a:off x="2824163" y="3148013"/>
              <a:ext cx="77788" cy="74613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Line 33"/>
            <p:cNvSpPr>
              <a:spLocks noChangeShapeType="1"/>
            </p:cNvSpPr>
            <p:nvPr userDrawn="1"/>
          </p:nvSpPr>
          <p:spPr bwMode="auto">
            <a:xfrm flipH="1">
              <a:off x="9728200" y="2589213"/>
              <a:ext cx="74613" cy="7778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Line 34"/>
            <p:cNvSpPr>
              <a:spLocks noChangeShapeType="1"/>
            </p:cNvSpPr>
            <p:nvPr userDrawn="1"/>
          </p:nvSpPr>
          <p:spPr bwMode="auto">
            <a:xfrm flipH="1">
              <a:off x="9547225" y="2770188"/>
              <a:ext cx="76200" cy="762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Line 35"/>
            <p:cNvSpPr>
              <a:spLocks noChangeShapeType="1"/>
            </p:cNvSpPr>
            <p:nvPr userDrawn="1"/>
          </p:nvSpPr>
          <p:spPr bwMode="auto">
            <a:xfrm>
              <a:off x="9547225" y="2589213"/>
              <a:ext cx="76200" cy="7778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Line 36"/>
            <p:cNvSpPr>
              <a:spLocks noChangeShapeType="1"/>
            </p:cNvSpPr>
            <p:nvPr userDrawn="1"/>
          </p:nvSpPr>
          <p:spPr bwMode="auto">
            <a:xfrm>
              <a:off x="9728200" y="2770188"/>
              <a:ext cx="74613" cy="762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Line 37"/>
            <p:cNvSpPr>
              <a:spLocks noChangeShapeType="1"/>
            </p:cNvSpPr>
            <p:nvPr userDrawn="1"/>
          </p:nvSpPr>
          <p:spPr bwMode="auto">
            <a:xfrm flipH="1">
              <a:off x="5354638" y="1201738"/>
              <a:ext cx="76200" cy="762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Line 38"/>
            <p:cNvSpPr>
              <a:spLocks noChangeShapeType="1"/>
            </p:cNvSpPr>
            <p:nvPr userDrawn="1"/>
          </p:nvSpPr>
          <p:spPr bwMode="auto">
            <a:xfrm flipH="1">
              <a:off x="5173663" y="1381125"/>
              <a:ext cx="77788" cy="7778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Line 39"/>
            <p:cNvSpPr>
              <a:spLocks noChangeShapeType="1"/>
            </p:cNvSpPr>
            <p:nvPr userDrawn="1"/>
          </p:nvSpPr>
          <p:spPr bwMode="auto">
            <a:xfrm>
              <a:off x="5173663" y="1201738"/>
              <a:ext cx="77788" cy="762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Line 40"/>
            <p:cNvSpPr>
              <a:spLocks noChangeShapeType="1"/>
            </p:cNvSpPr>
            <p:nvPr userDrawn="1"/>
          </p:nvSpPr>
          <p:spPr bwMode="auto">
            <a:xfrm>
              <a:off x="5354638" y="1381125"/>
              <a:ext cx="76200" cy="7778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41"/>
            <p:cNvSpPr>
              <a:spLocks noChangeArrowheads="1"/>
            </p:cNvSpPr>
            <p:nvPr userDrawn="1"/>
          </p:nvSpPr>
          <p:spPr bwMode="auto">
            <a:xfrm>
              <a:off x="5788025" y="2276475"/>
              <a:ext cx="152400" cy="153988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2"/>
            <p:cNvSpPr/>
            <p:nvPr userDrawn="1"/>
          </p:nvSpPr>
          <p:spPr bwMode="auto">
            <a:xfrm>
              <a:off x="3136900" y="2136775"/>
              <a:ext cx="661988" cy="984250"/>
            </a:xfrm>
            <a:custGeom>
              <a:avLst/>
              <a:gdLst>
                <a:gd name="T0" fmla="*/ 300 w 417"/>
                <a:gd name="T1" fmla="*/ 620 h 620"/>
                <a:gd name="T2" fmla="*/ 0 w 417"/>
                <a:gd name="T3" fmla="*/ 557 h 620"/>
                <a:gd name="T4" fmla="*/ 117 w 417"/>
                <a:gd name="T5" fmla="*/ 0 h 620"/>
                <a:gd name="T6" fmla="*/ 417 w 417"/>
                <a:gd name="T7" fmla="*/ 63 h 620"/>
                <a:gd name="T8" fmla="*/ 328 w 417"/>
                <a:gd name="T9" fmla="*/ 489 h 620"/>
                <a:gd name="T10" fmla="*/ 320 w 417"/>
                <a:gd name="T11" fmla="*/ 52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7" h="620">
                  <a:moveTo>
                    <a:pt x="300" y="620"/>
                  </a:moveTo>
                  <a:lnTo>
                    <a:pt x="0" y="557"/>
                  </a:lnTo>
                  <a:lnTo>
                    <a:pt x="117" y="0"/>
                  </a:lnTo>
                  <a:lnTo>
                    <a:pt x="417" y="63"/>
                  </a:lnTo>
                  <a:lnTo>
                    <a:pt x="328" y="489"/>
                  </a:lnTo>
                  <a:lnTo>
                    <a:pt x="320" y="522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3"/>
            <p:cNvSpPr/>
            <p:nvPr userDrawn="1"/>
          </p:nvSpPr>
          <p:spPr bwMode="auto">
            <a:xfrm>
              <a:off x="3267075" y="2276475"/>
              <a:ext cx="503238" cy="225425"/>
            </a:xfrm>
            <a:custGeom>
              <a:avLst/>
              <a:gdLst>
                <a:gd name="T0" fmla="*/ 300 w 317"/>
                <a:gd name="T1" fmla="*/ 142 h 142"/>
                <a:gd name="T2" fmla="*/ 0 w 317"/>
                <a:gd name="T3" fmla="*/ 79 h 142"/>
                <a:gd name="T4" fmla="*/ 16 w 317"/>
                <a:gd name="T5" fmla="*/ 0 h 142"/>
                <a:gd name="T6" fmla="*/ 317 w 317"/>
                <a:gd name="T7" fmla="*/ 62 h 142"/>
                <a:gd name="T8" fmla="*/ 300 w 31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142">
                  <a:moveTo>
                    <a:pt x="300" y="142"/>
                  </a:moveTo>
                  <a:lnTo>
                    <a:pt x="0" y="79"/>
                  </a:lnTo>
                  <a:lnTo>
                    <a:pt x="16" y="0"/>
                  </a:lnTo>
                  <a:lnTo>
                    <a:pt x="317" y="62"/>
                  </a:lnTo>
                  <a:lnTo>
                    <a:pt x="300" y="142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Line 44"/>
            <p:cNvSpPr>
              <a:spLocks noChangeShapeType="1"/>
            </p:cNvSpPr>
            <p:nvPr userDrawn="1"/>
          </p:nvSpPr>
          <p:spPr bwMode="auto">
            <a:xfrm>
              <a:off x="3332163" y="2349500"/>
              <a:ext cx="371475" cy="7778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5"/>
            <p:cNvSpPr/>
            <p:nvPr userDrawn="1"/>
          </p:nvSpPr>
          <p:spPr bwMode="auto">
            <a:xfrm>
              <a:off x="3392488" y="1563688"/>
              <a:ext cx="190500" cy="192088"/>
            </a:xfrm>
            <a:custGeom>
              <a:avLst/>
              <a:gdLst>
                <a:gd name="T0" fmla="*/ 60 w 120"/>
                <a:gd name="T1" fmla="*/ 121 h 121"/>
                <a:gd name="T2" fmla="*/ 0 w 120"/>
                <a:gd name="T3" fmla="*/ 61 h 121"/>
                <a:gd name="T4" fmla="*/ 60 w 120"/>
                <a:gd name="T5" fmla="*/ 0 h 121"/>
                <a:gd name="T6" fmla="*/ 120 w 120"/>
                <a:gd name="T7" fmla="*/ 61 h 121"/>
                <a:gd name="T8" fmla="*/ 60 w 120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1">
                  <a:moveTo>
                    <a:pt x="60" y="121"/>
                  </a:moveTo>
                  <a:lnTo>
                    <a:pt x="0" y="61"/>
                  </a:lnTo>
                  <a:lnTo>
                    <a:pt x="60" y="0"/>
                  </a:lnTo>
                  <a:lnTo>
                    <a:pt x="120" y="61"/>
                  </a:lnTo>
                  <a:lnTo>
                    <a:pt x="60" y="121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6"/>
            <p:cNvSpPr/>
            <p:nvPr userDrawn="1"/>
          </p:nvSpPr>
          <p:spPr bwMode="auto">
            <a:xfrm>
              <a:off x="5721350" y="1497013"/>
              <a:ext cx="190500" cy="192088"/>
            </a:xfrm>
            <a:custGeom>
              <a:avLst/>
              <a:gdLst>
                <a:gd name="T0" fmla="*/ 59 w 120"/>
                <a:gd name="T1" fmla="*/ 121 h 121"/>
                <a:gd name="T2" fmla="*/ 0 w 120"/>
                <a:gd name="T3" fmla="*/ 60 h 121"/>
                <a:gd name="T4" fmla="*/ 59 w 120"/>
                <a:gd name="T5" fmla="*/ 0 h 121"/>
                <a:gd name="T6" fmla="*/ 120 w 120"/>
                <a:gd name="T7" fmla="*/ 60 h 121"/>
                <a:gd name="T8" fmla="*/ 59 w 120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1">
                  <a:moveTo>
                    <a:pt x="59" y="121"/>
                  </a:moveTo>
                  <a:lnTo>
                    <a:pt x="0" y="60"/>
                  </a:lnTo>
                  <a:lnTo>
                    <a:pt x="59" y="0"/>
                  </a:lnTo>
                  <a:lnTo>
                    <a:pt x="120" y="60"/>
                  </a:lnTo>
                  <a:lnTo>
                    <a:pt x="59" y="121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7"/>
            <p:cNvSpPr/>
            <p:nvPr userDrawn="1"/>
          </p:nvSpPr>
          <p:spPr bwMode="auto">
            <a:xfrm>
              <a:off x="2513013" y="3328988"/>
              <a:ext cx="684213" cy="350838"/>
            </a:xfrm>
            <a:custGeom>
              <a:avLst/>
              <a:gdLst>
                <a:gd name="T0" fmla="*/ 322 w 431"/>
                <a:gd name="T1" fmla="*/ 104 h 221"/>
                <a:gd name="T2" fmla="*/ 25 w 431"/>
                <a:gd name="T3" fmla="*/ 221 h 221"/>
                <a:gd name="T4" fmla="*/ 0 w 431"/>
                <a:gd name="T5" fmla="*/ 158 h 221"/>
                <a:gd name="T6" fmla="*/ 406 w 431"/>
                <a:gd name="T7" fmla="*/ 0 h 221"/>
                <a:gd name="T8" fmla="*/ 431 w 431"/>
                <a:gd name="T9" fmla="*/ 62 h 221"/>
                <a:gd name="T10" fmla="*/ 381 w 431"/>
                <a:gd name="T11" fmla="*/ 8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21">
                  <a:moveTo>
                    <a:pt x="322" y="104"/>
                  </a:moveTo>
                  <a:lnTo>
                    <a:pt x="25" y="221"/>
                  </a:lnTo>
                  <a:lnTo>
                    <a:pt x="0" y="158"/>
                  </a:lnTo>
                  <a:lnTo>
                    <a:pt x="406" y="0"/>
                  </a:lnTo>
                  <a:lnTo>
                    <a:pt x="431" y="62"/>
                  </a:lnTo>
                  <a:lnTo>
                    <a:pt x="381" y="8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Line 48"/>
            <p:cNvSpPr>
              <a:spLocks noChangeShapeType="1"/>
            </p:cNvSpPr>
            <p:nvPr userDrawn="1"/>
          </p:nvSpPr>
          <p:spPr bwMode="auto">
            <a:xfrm>
              <a:off x="2767013" y="3479800"/>
              <a:ext cx="38100" cy="1016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9"/>
            <p:cNvSpPr/>
            <p:nvPr userDrawn="1"/>
          </p:nvSpPr>
          <p:spPr bwMode="auto">
            <a:xfrm>
              <a:off x="2405063" y="3579813"/>
              <a:ext cx="147638" cy="100013"/>
            </a:xfrm>
            <a:custGeom>
              <a:avLst/>
              <a:gdLst>
                <a:gd name="T0" fmla="*/ 68 w 93"/>
                <a:gd name="T1" fmla="*/ 0 h 63"/>
                <a:gd name="T2" fmla="*/ 0 w 93"/>
                <a:gd name="T3" fmla="*/ 63 h 63"/>
                <a:gd name="T4" fmla="*/ 93 w 9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63">
                  <a:moveTo>
                    <a:pt x="68" y="0"/>
                  </a:moveTo>
                  <a:lnTo>
                    <a:pt x="0" y="63"/>
                  </a:lnTo>
                  <a:lnTo>
                    <a:pt x="93" y="63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0"/>
            <p:cNvSpPr/>
            <p:nvPr userDrawn="1"/>
          </p:nvSpPr>
          <p:spPr bwMode="auto">
            <a:xfrm>
              <a:off x="7794625" y="3016250"/>
              <a:ext cx="333375" cy="422275"/>
            </a:xfrm>
            <a:custGeom>
              <a:avLst/>
              <a:gdLst>
                <a:gd name="T0" fmla="*/ 211 w 229"/>
                <a:gd name="T1" fmla="*/ 156 h 289"/>
                <a:gd name="T2" fmla="*/ 190 w 229"/>
                <a:gd name="T3" fmla="*/ 78 h 289"/>
                <a:gd name="T4" fmla="*/ 78 w 229"/>
                <a:gd name="T5" fmla="*/ 13 h 289"/>
                <a:gd name="T6" fmla="*/ 12 w 229"/>
                <a:gd name="T7" fmla="*/ 125 h 289"/>
                <a:gd name="T8" fmla="*/ 44 w 229"/>
                <a:gd name="T9" fmla="*/ 244 h 289"/>
                <a:gd name="T10" fmla="*/ 109 w 229"/>
                <a:gd name="T11" fmla="*/ 282 h 289"/>
                <a:gd name="T12" fmla="*/ 184 w 229"/>
                <a:gd name="T13" fmla="*/ 262 h 289"/>
                <a:gd name="T14" fmla="*/ 221 w 229"/>
                <a:gd name="T15" fmla="*/ 1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289">
                  <a:moveTo>
                    <a:pt x="211" y="156"/>
                  </a:moveTo>
                  <a:cubicBezTo>
                    <a:pt x="190" y="78"/>
                    <a:pt x="190" y="78"/>
                    <a:pt x="190" y="78"/>
                  </a:cubicBezTo>
                  <a:cubicBezTo>
                    <a:pt x="177" y="29"/>
                    <a:pt x="127" y="0"/>
                    <a:pt x="78" y="13"/>
                  </a:cubicBezTo>
                  <a:cubicBezTo>
                    <a:pt x="29" y="26"/>
                    <a:pt x="0" y="76"/>
                    <a:pt x="12" y="125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51" y="272"/>
                    <a:pt x="80" y="289"/>
                    <a:pt x="109" y="282"/>
                  </a:cubicBezTo>
                  <a:cubicBezTo>
                    <a:pt x="184" y="262"/>
                    <a:pt x="184" y="262"/>
                    <a:pt x="184" y="262"/>
                  </a:cubicBezTo>
                  <a:cubicBezTo>
                    <a:pt x="212" y="255"/>
                    <a:pt x="229" y="225"/>
                    <a:pt x="221" y="197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1"/>
            <p:cNvSpPr/>
            <p:nvPr userDrawn="1"/>
          </p:nvSpPr>
          <p:spPr bwMode="auto">
            <a:xfrm>
              <a:off x="7872413" y="2387600"/>
              <a:ext cx="255588" cy="773113"/>
            </a:xfrm>
            <a:custGeom>
              <a:avLst/>
              <a:gdLst>
                <a:gd name="T0" fmla="*/ 47 w 175"/>
                <a:gd name="T1" fmla="*/ 529 h 529"/>
                <a:gd name="T2" fmla="*/ 24 w 175"/>
                <a:gd name="T3" fmla="*/ 443 h 529"/>
                <a:gd name="T4" fmla="*/ 14 w 175"/>
                <a:gd name="T5" fmla="*/ 399 h 529"/>
                <a:gd name="T6" fmla="*/ 84 w 175"/>
                <a:gd name="T7" fmla="*/ 256 h 529"/>
                <a:gd name="T8" fmla="*/ 84 w 175"/>
                <a:gd name="T9" fmla="*/ 256 h 529"/>
                <a:gd name="T10" fmla="*/ 150 w 175"/>
                <a:gd name="T11" fmla="*/ 94 h 529"/>
                <a:gd name="T12" fmla="*/ 112 w 175"/>
                <a:gd name="T13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529">
                  <a:moveTo>
                    <a:pt x="47" y="529"/>
                  </a:moveTo>
                  <a:cubicBezTo>
                    <a:pt x="24" y="443"/>
                    <a:pt x="24" y="443"/>
                    <a:pt x="24" y="443"/>
                  </a:cubicBezTo>
                  <a:cubicBezTo>
                    <a:pt x="14" y="399"/>
                    <a:pt x="14" y="399"/>
                    <a:pt x="14" y="399"/>
                  </a:cubicBezTo>
                  <a:cubicBezTo>
                    <a:pt x="0" y="341"/>
                    <a:pt x="29" y="280"/>
                    <a:pt x="84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146" y="228"/>
                    <a:pt x="175" y="157"/>
                    <a:pt x="150" y="94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2"/>
            <p:cNvSpPr/>
            <p:nvPr userDrawn="1"/>
          </p:nvSpPr>
          <p:spPr bwMode="auto">
            <a:xfrm>
              <a:off x="7824788" y="3176588"/>
              <a:ext cx="258763" cy="66675"/>
            </a:xfrm>
            <a:custGeom>
              <a:avLst/>
              <a:gdLst>
                <a:gd name="T0" fmla="*/ 0 w 177"/>
                <a:gd name="T1" fmla="*/ 46 h 46"/>
                <a:gd name="T2" fmla="*/ 177 w 177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7" h="46">
                  <a:moveTo>
                    <a:pt x="0" y="46"/>
                  </a:moveTo>
                  <a:cubicBezTo>
                    <a:pt x="3" y="46"/>
                    <a:pt x="177" y="0"/>
                    <a:pt x="177" y="0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3"/>
            <p:cNvSpPr/>
            <p:nvPr userDrawn="1"/>
          </p:nvSpPr>
          <p:spPr bwMode="auto">
            <a:xfrm>
              <a:off x="6515100" y="2436813"/>
              <a:ext cx="1176338" cy="563563"/>
            </a:xfrm>
            <a:custGeom>
              <a:avLst/>
              <a:gdLst>
                <a:gd name="T0" fmla="*/ 707 w 741"/>
                <a:gd name="T1" fmla="*/ 332 h 355"/>
                <a:gd name="T2" fmla="*/ 704 w 741"/>
                <a:gd name="T3" fmla="*/ 355 h 355"/>
                <a:gd name="T4" fmla="*/ 0 w 741"/>
                <a:gd name="T5" fmla="*/ 243 h 355"/>
                <a:gd name="T6" fmla="*/ 38 w 741"/>
                <a:gd name="T7" fmla="*/ 0 h 355"/>
                <a:gd name="T8" fmla="*/ 741 w 741"/>
                <a:gd name="T9" fmla="*/ 111 h 355"/>
                <a:gd name="T10" fmla="*/ 715 w 741"/>
                <a:gd name="T11" fmla="*/ 28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355">
                  <a:moveTo>
                    <a:pt x="707" y="332"/>
                  </a:moveTo>
                  <a:lnTo>
                    <a:pt x="704" y="355"/>
                  </a:lnTo>
                  <a:lnTo>
                    <a:pt x="0" y="243"/>
                  </a:lnTo>
                  <a:lnTo>
                    <a:pt x="38" y="0"/>
                  </a:lnTo>
                  <a:lnTo>
                    <a:pt x="741" y="111"/>
                  </a:lnTo>
                  <a:lnTo>
                    <a:pt x="715" y="282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4"/>
            <p:cNvSpPr/>
            <p:nvPr userDrawn="1"/>
          </p:nvSpPr>
          <p:spPr bwMode="auto">
            <a:xfrm>
              <a:off x="6621463" y="2505075"/>
              <a:ext cx="271463" cy="107950"/>
            </a:xfrm>
            <a:custGeom>
              <a:avLst/>
              <a:gdLst>
                <a:gd name="T0" fmla="*/ 165 w 171"/>
                <a:gd name="T1" fmla="*/ 68 h 68"/>
                <a:gd name="T2" fmla="*/ 0 w 171"/>
                <a:gd name="T3" fmla="*/ 42 h 68"/>
                <a:gd name="T4" fmla="*/ 7 w 171"/>
                <a:gd name="T5" fmla="*/ 0 h 68"/>
                <a:gd name="T6" fmla="*/ 171 w 171"/>
                <a:gd name="T7" fmla="*/ 26 h 68"/>
                <a:gd name="T8" fmla="*/ 165 w 171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68">
                  <a:moveTo>
                    <a:pt x="165" y="68"/>
                  </a:moveTo>
                  <a:lnTo>
                    <a:pt x="0" y="42"/>
                  </a:lnTo>
                  <a:lnTo>
                    <a:pt x="7" y="0"/>
                  </a:lnTo>
                  <a:lnTo>
                    <a:pt x="171" y="26"/>
                  </a:lnTo>
                  <a:lnTo>
                    <a:pt x="165" y="68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5"/>
            <p:cNvSpPr/>
            <p:nvPr userDrawn="1"/>
          </p:nvSpPr>
          <p:spPr bwMode="auto">
            <a:xfrm>
              <a:off x="6940550" y="2554288"/>
              <a:ext cx="82550" cy="82550"/>
            </a:xfrm>
            <a:custGeom>
              <a:avLst/>
              <a:gdLst>
                <a:gd name="T0" fmla="*/ 44 w 52"/>
                <a:gd name="T1" fmla="*/ 52 h 52"/>
                <a:gd name="T2" fmla="*/ 0 w 52"/>
                <a:gd name="T3" fmla="*/ 44 h 52"/>
                <a:gd name="T4" fmla="*/ 8 w 52"/>
                <a:gd name="T5" fmla="*/ 0 h 52"/>
                <a:gd name="T6" fmla="*/ 52 w 52"/>
                <a:gd name="T7" fmla="*/ 8 h 52"/>
                <a:gd name="T8" fmla="*/ 44 w 5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4" y="52"/>
                  </a:moveTo>
                  <a:lnTo>
                    <a:pt x="0" y="44"/>
                  </a:lnTo>
                  <a:lnTo>
                    <a:pt x="8" y="0"/>
                  </a:lnTo>
                  <a:lnTo>
                    <a:pt x="52" y="8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6"/>
            <p:cNvSpPr/>
            <p:nvPr userDrawn="1"/>
          </p:nvSpPr>
          <p:spPr bwMode="auto">
            <a:xfrm>
              <a:off x="7059613" y="2573338"/>
              <a:ext cx="80963" cy="82550"/>
            </a:xfrm>
            <a:custGeom>
              <a:avLst/>
              <a:gdLst>
                <a:gd name="T0" fmla="*/ 44 w 51"/>
                <a:gd name="T1" fmla="*/ 52 h 52"/>
                <a:gd name="T2" fmla="*/ 0 w 51"/>
                <a:gd name="T3" fmla="*/ 44 h 52"/>
                <a:gd name="T4" fmla="*/ 7 w 51"/>
                <a:gd name="T5" fmla="*/ 0 h 52"/>
                <a:gd name="T6" fmla="*/ 51 w 51"/>
                <a:gd name="T7" fmla="*/ 7 h 52"/>
                <a:gd name="T8" fmla="*/ 44 w 5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44" y="52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7"/>
            <p:cNvSpPr/>
            <p:nvPr userDrawn="1"/>
          </p:nvSpPr>
          <p:spPr bwMode="auto">
            <a:xfrm>
              <a:off x="7177088" y="2592388"/>
              <a:ext cx="82550" cy="80963"/>
            </a:xfrm>
            <a:custGeom>
              <a:avLst/>
              <a:gdLst>
                <a:gd name="T0" fmla="*/ 44 w 52"/>
                <a:gd name="T1" fmla="*/ 51 h 51"/>
                <a:gd name="T2" fmla="*/ 0 w 52"/>
                <a:gd name="T3" fmla="*/ 44 h 51"/>
                <a:gd name="T4" fmla="*/ 7 w 52"/>
                <a:gd name="T5" fmla="*/ 0 h 51"/>
                <a:gd name="T6" fmla="*/ 52 w 52"/>
                <a:gd name="T7" fmla="*/ 7 h 51"/>
                <a:gd name="T8" fmla="*/ 44 w 5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1">
                  <a:moveTo>
                    <a:pt x="44" y="51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2" y="7"/>
                  </a:lnTo>
                  <a:lnTo>
                    <a:pt x="44" y="51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8"/>
            <p:cNvSpPr/>
            <p:nvPr userDrawn="1"/>
          </p:nvSpPr>
          <p:spPr bwMode="auto">
            <a:xfrm>
              <a:off x="7296150" y="2611438"/>
              <a:ext cx="80963" cy="80963"/>
            </a:xfrm>
            <a:custGeom>
              <a:avLst/>
              <a:gdLst>
                <a:gd name="T0" fmla="*/ 44 w 51"/>
                <a:gd name="T1" fmla="*/ 51 h 51"/>
                <a:gd name="T2" fmla="*/ 0 w 51"/>
                <a:gd name="T3" fmla="*/ 44 h 51"/>
                <a:gd name="T4" fmla="*/ 7 w 51"/>
                <a:gd name="T5" fmla="*/ 0 h 51"/>
                <a:gd name="T6" fmla="*/ 51 w 51"/>
                <a:gd name="T7" fmla="*/ 6 h 51"/>
                <a:gd name="T8" fmla="*/ 44 w 5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6"/>
                  </a:lnTo>
                  <a:lnTo>
                    <a:pt x="44" y="51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9"/>
            <p:cNvSpPr/>
            <p:nvPr userDrawn="1"/>
          </p:nvSpPr>
          <p:spPr bwMode="auto">
            <a:xfrm>
              <a:off x="7413625" y="2628900"/>
              <a:ext cx="80963" cy="82550"/>
            </a:xfrm>
            <a:custGeom>
              <a:avLst/>
              <a:gdLst>
                <a:gd name="T0" fmla="*/ 45 w 51"/>
                <a:gd name="T1" fmla="*/ 52 h 52"/>
                <a:gd name="T2" fmla="*/ 0 w 51"/>
                <a:gd name="T3" fmla="*/ 44 h 52"/>
                <a:gd name="T4" fmla="*/ 7 w 51"/>
                <a:gd name="T5" fmla="*/ 0 h 52"/>
                <a:gd name="T6" fmla="*/ 51 w 51"/>
                <a:gd name="T7" fmla="*/ 7 h 52"/>
                <a:gd name="T8" fmla="*/ 45 w 5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45" y="52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7"/>
                  </a:lnTo>
                  <a:lnTo>
                    <a:pt x="45" y="52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"/>
            <p:cNvSpPr/>
            <p:nvPr userDrawn="1"/>
          </p:nvSpPr>
          <p:spPr bwMode="auto">
            <a:xfrm>
              <a:off x="6919913" y="2682875"/>
              <a:ext cx="82550" cy="80963"/>
            </a:xfrm>
            <a:custGeom>
              <a:avLst/>
              <a:gdLst>
                <a:gd name="T0" fmla="*/ 45 w 52"/>
                <a:gd name="T1" fmla="*/ 51 h 51"/>
                <a:gd name="T2" fmla="*/ 0 w 52"/>
                <a:gd name="T3" fmla="*/ 44 h 51"/>
                <a:gd name="T4" fmla="*/ 8 w 52"/>
                <a:gd name="T5" fmla="*/ 0 h 51"/>
                <a:gd name="T6" fmla="*/ 52 w 52"/>
                <a:gd name="T7" fmla="*/ 7 h 51"/>
                <a:gd name="T8" fmla="*/ 45 w 5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1">
                  <a:moveTo>
                    <a:pt x="45" y="51"/>
                  </a:moveTo>
                  <a:lnTo>
                    <a:pt x="0" y="44"/>
                  </a:lnTo>
                  <a:lnTo>
                    <a:pt x="8" y="0"/>
                  </a:lnTo>
                  <a:lnTo>
                    <a:pt x="52" y="7"/>
                  </a:lnTo>
                  <a:lnTo>
                    <a:pt x="45" y="51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1"/>
            <p:cNvSpPr/>
            <p:nvPr userDrawn="1"/>
          </p:nvSpPr>
          <p:spPr bwMode="auto">
            <a:xfrm>
              <a:off x="7038975" y="2700338"/>
              <a:ext cx="80963" cy="82550"/>
            </a:xfrm>
            <a:custGeom>
              <a:avLst/>
              <a:gdLst>
                <a:gd name="T0" fmla="*/ 44 w 51"/>
                <a:gd name="T1" fmla="*/ 52 h 52"/>
                <a:gd name="T2" fmla="*/ 0 w 51"/>
                <a:gd name="T3" fmla="*/ 44 h 52"/>
                <a:gd name="T4" fmla="*/ 7 w 51"/>
                <a:gd name="T5" fmla="*/ 0 h 52"/>
                <a:gd name="T6" fmla="*/ 51 w 51"/>
                <a:gd name="T7" fmla="*/ 7 h 52"/>
                <a:gd name="T8" fmla="*/ 44 w 5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44" y="52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2"/>
            <p:cNvSpPr/>
            <p:nvPr userDrawn="1"/>
          </p:nvSpPr>
          <p:spPr bwMode="auto">
            <a:xfrm>
              <a:off x="6637338" y="2638425"/>
              <a:ext cx="80963" cy="79375"/>
            </a:xfrm>
            <a:custGeom>
              <a:avLst/>
              <a:gdLst>
                <a:gd name="T0" fmla="*/ 44 w 51"/>
                <a:gd name="T1" fmla="*/ 50 h 50"/>
                <a:gd name="T2" fmla="*/ 0 w 51"/>
                <a:gd name="T3" fmla="*/ 44 h 50"/>
                <a:gd name="T4" fmla="*/ 7 w 51"/>
                <a:gd name="T5" fmla="*/ 0 h 50"/>
                <a:gd name="T6" fmla="*/ 51 w 51"/>
                <a:gd name="T7" fmla="*/ 6 h 50"/>
                <a:gd name="T8" fmla="*/ 44 w 51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lnTo>
                    <a:pt x="0" y="44"/>
                  </a:lnTo>
                  <a:lnTo>
                    <a:pt x="7" y="0"/>
                  </a:lnTo>
                  <a:lnTo>
                    <a:pt x="51" y="6"/>
                  </a:lnTo>
                  <a:lnTo>
                    <a:pt x="44" y="50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3"/>
            <p:cNvSpPr/>
            <p:nvPr userDrawn="1"/>
          </p:nvSpPr>
          <p:spPr bwMode="auto">
            <a:xfrm>
              <a:off x="6756400" y="2657475"/>
              <a:ext cx="79375" cy="79375"/>
            </a:xfrm>
            <a:custGeom>
              <a:avLst/>
              <a:gdLst>
                <a:gd name="T0" fmla="*/ 44 w 50"/>
                <a:gd name="T1" fmla="*/ 50 h 50"/>
                <a:gd name="T2" fmla="*/ 0 w 50"/>
                <a:gd name="T3" fmla="*/ 44 h 50"/>
                <a:gd name="T4" fmla="*/ 6 w 50"/>
                <a:gd name="T5" fmla="*/ 0 h 50"/>
                <a:gd name="T6" fmla="*/ 50 w 50"/>
                <a:gd name="T7" fmla="*/ 6 h 50"/>
                <a:gd name="T8" fmla="*/ 44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44" y="50"/>
                  </a:moveTo>
                  <a:lnTo>
                    <a:pt x="0" y="44"/>
                  </a:lnTo>
                  <a:lnTo>
                    <a:pt x="6" y="0"/>
                  </a:lnTo>
                  <a:lnTo>
                    <a:pt x="50" y="6"/>
                  </a:lnTo>
                  <a:lnTo>
                    <a:pt x="44" y="50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4"/>
            <p:cNvSpPr/>
            <p:nvPr userDrawn="1"/>
          </p:nvSpPr>
          <p:spPr bwMode="auto">
            <a:xfrm>
              <a:off x="7156450" y="2719388"/>
              <a:ext cx="82550" cy="82550"/>
            </a:xfrm>
            <a:custGeom>
              <a:avLst/>
              <a:gdLst>
                <a:gd name="T0" fmla="*/ 44 w 52"/>
                <a:gd name="T1" fmla="*/ 52 h 52"/>
                <a:gd name="T2" fmla="*/ 0 w 52"/>
                <a:gd name="T3" fmla="*/ 44 h 52"/>
                <a:gd name="T4" fmla="*/ 8 w 52"/>
                <a:gd name="T5" fmla="*/ 0 h 52"/>
                <a:gd name="T6" fmla="*/ 52 w 52"/>
                <a:gd name="T7" fmla="*/ 7 h 52"/>
                <a:gd name="T8" fmla="*/ 44 w 5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4" y="52"/>
                  </a:moveTo>
                  <a:lnTo>
                    <a:pt x="0" y="44"/>
                  </a:lnTo>
                  <a:lnTo>
                    <a:pt x="8" y="0"/>
                  </a:lnTo>
                  <a:lnTo>
                    <a:pt x="52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5"/>
            <p:cNvSpPr/>
            <p:nvPr userDrawn="1"/>
          </p:nvSpPr>
          <p:spPr bwMode="auto">
            <a:xfrm>
              <a:off x="7277100" y="2738438"/>
              <a:ext cx="79375" cy="82550"/>
            </a:xfrm>
            <a:custGeom>
              <a:avLst/>
              <a:gdLst>
                <a:gd name="T0" fmla="*/ 44 w 50"/>
                <a:gd name="T1" fmla="*/ 52 h 52"/>
                <a:gd name="T2" fmla="*/ 0 w 50"/>
                <a:gd name="T3" fmla="*/ 44 h 52"/>
                <a:gd name="T4" fmla="*/ 6 w 50"/>
                <a:gd name="T5" fmla="*/ 0 h 52"/>
                <a:gd name="T6" fmla="*/ 50 w 50"/>
                <a:gd name="T7" fmla="*/ 7 h 52"/>
                <a:gd name="T8" fmla="*/ 44 w 5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2">
                  <a:moveTo>
                    <a:pt x="44" y="52"/>
                  </a:moveTo>
                  <a:lnTo>
                    <a:pt x="0" y="44"/>
                  </a:lnTo>
                  <a:lnTo>
                    <a:pt x="6" y="0"/>
                  </a:lnTo>
                  <a:lnTo>
                    <a:pt x="50" y="7"/>
                  </a:lnTo>
                  <a:lnTo>
                    <a:pt x="44" y="52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6"/>
            <p:cNvSpPr/>
            <p:nvPr userDrawn="1"/>
          </p:nvSpPr>
          <p:spPr bwMode="auto">
            <a:xfrm>
              <a:off x="7394575" y="2757488"/>
              <a:ext cx="80963" cy="80963"/>
            </a:xfrm>
            <a:custGeom>
              <a:avLst/>
              <a:gdLst>
                <a:gd name="T0" fmla="*/ 44 w 51"/>
                <a:gd name="T1" fmla="*/ 51 h 51"/>
                <a:gd name="T2" fmla="*/ 0 w 51"/>
                <a:gd name="T3" fmla="*/ 44 h 51"/>
                <a:gd name="T4" fmla="*/ 6 w 51"/>
                <a:gd name="T5" fmla="*/ 0 h 51"/>
                <a:gd name="T6" fmla="*/ 51 w 51"/>
                <a:gd name="T7" fmla="*/ 6 h 51"/>
                <a:gd name="T8" fmla="*/ 44 w 5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lnTo>
                    <a:pt x="0" y="44"/>
                  </a:lnTo>
                  <a:lnTo>
                    <a:pt x="6" y="0"/>
                  </a:lnTo>
                  <a:lnTo>
                    <a:pt x="51" y="6"/>
                  </a:lnTo>
                  <a:lnTo>
                    <a:pt x="44" y="51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7"/>
            <p:cNvSpPr/>
            <p:nvPr userDrawn="1"/>
          </p:nvSpPr>
          <p:spPr bwMode="auto">
            <a:xfrm>
              <a:off x="7096125" y="2343150"/>
              <a:ext cx="512763" cy="176213"/>
            </a:xfrm>
            <a:custGeom>
              <a:avLst/>
              <a:gdLst>
                <a:gd name="T0" fmla="*/ 0 w 352"/>
                <a:gd name="T1" fmla="*/ 121 h 121"/>
                <a:gd name="T2" fmla="*/ 0 w 352"/>
                <a:gd name="T3" fmla="*/ 121 h 121"/>
                <a:gd name="T4" fmla="*/ 152 w 352"/>
                <a:gd name="T5" fmla="*/ 57 h 121"/>
                <a:gd name="T6" fmla="*/ 193 w 352"/>
                <a:gd name="T7" fmla="*/ 65 h 121"/>
                <a:gd name="T8" fmla="*/ 326 w 352"/>
                <a:gd name="T9" fmla="*/ 26 h 121"/>
                <a:gd name="T10" fmla="*/ 352 w 352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2" h="121">
                  <a:moveTo>
                    <a:pt x="0" y="121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33" y="70"/>
                    <a:pt x="93" y="44"/>
                    <a:pt x="152" y="57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241" y="76"/>
                    <a:pt x="291" y="61"/>
                    <a:pt x="326" y="26"/>
                  </a:cubicBezTo>
                  <a:cubicBezTo>
                    <a:pt x="352" y="0"/>
                    <a:pt x="352" y="0"/>
                    <a:pt x="352" y="0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8"/>
            <p:cNvSpPr/>
            <p:nvPr userDrawn="1"/>
          </p:nvSpPr>
          <p:spPr bwMode="auto">
            <a:xfrm>
              <a:off x="8515350" y="2657475"/>
              <a:ext cx="825500" cy="1006475"/>
            </a:xfrm>
            <a:custGeom>
              <a:avLst/>
              <a:gdLst>
                <a:gd name="T0" fmla="*/ 174 w 520"/>
                <a:gd name="T1" fmla="*/ 59 h 634"/>
                <a:gd name="T2" fmla="*/ 54 w 520"/>
                <a:gd name="T3" fmla="*/ 113 h 634"/>
                <a:gd name="T4" fmla="*/ 0 w 520"/>
                <a:gd name="T5" fmla="*/ 253 h 634"/>
                <a:gd name="T6" fmla="*/ 168 w 520"/>
                <a:gd name="T7" fmla="*/ 634 h 634"/>
                <a:gd name="T8" fmla="*/ 520 w 520"/>
                <a:gd name="T9" fmla="*/ 479 h 634"/>
                <a:gd name="T10" fmla="*/ 309 w 520"/>
                <a:gd name="T11" fmla="*/ 0 h 634"/>
                <a:gd name="T12" fmla="*/ 241 w 520"/>
                <a:gd name="T13" fmla="*/ 3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0" h="634">
                  <a:moveTo>
                    <a:pt x="174" y="59"/>
                  </a:moveTo>
                  <a:lnTo>
                    <a:pt x="54" y="113"/>
                  </a:lnTo>
                  <a:lnTo>
                    <a:pt x="0" y="253"/>
                  </a:lnTo>
                  <a:lnTo>
                    <a:pt x="168" y="634"/>
                  </a:lnTo>
                  <a:lnTo>
                    <a:pt x="520" y="479"/>
                  </a:lnTo>
                  <a:lnTo>
                    <a:pt x="309" y="0"/>
                  </a:lnTo>
                  <a:lnTo>
                    <a:pt x="241" y="30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9"/>
            <p:cNvSpPr/>
            <p:nvPr userDrawn="1"/>
          </p:nvSpPr>
          <p:spPr bwMode="auto">
            <a:xfrm>
              <a:off x="8513763" y="2836863"/>
              <a:ext cx="155575" cy="222250"/>
            </a:xfrm>
            <a:custGeom>
              <a:avLst/>
              <a:gdLst>
                <a:gd name="T0" fmla="*/ 55 w 98"/>
                <a:gd name="T1" fmla="*/ 0 h 140"/>
                <a:gd name="T2" fmla="*/ 0 w 98"/>
                <a:gd name="T3" fmla="*/ 140 h 140"/>
                <a:gd name="T4" fmla="*/ 98 w 98"/>
                <a:gd name="T5" fmla="*/ 97 h 140"/>
                <a:gd name="T6" fmla="*/ 55 w 98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40">
                  <a:moveTo>
                    <a:pt x="55" y="0"/>
                  </a:moveTo>
                  <a:lnTo>
                    <a:pt x="0" y="140"/>
                  </a:lnTo>
                  <a:lnTo>
                    <a:pt x="98" y="97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Line 70"/>
            <p:cNvSpPr>
              <a:spLocks noChangeShapeType="1"/>
            </p:cNvSpPr>
            <p:nvPr userDrawn="1"/>
          </p:nvSpPr>
          <p:spPr bwMode="auto">
            <a:xfrm flipV="1">
              <a:off x="8669338" y="2978150"/>
              <a:ext cx="365125" cy="1619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Line 71"/>
            <p:cNvSpPr>
              <a:spLocks noChangeShapeType="1"/>
            </p:cNvSpPr>
            <p:nvPr userDrawn="1"/>
          </p:nvSpPr>
          <p:spPr bwMode="auto">
            <a:xfrm flipV="1">
              <a:off x="8737600" y="3132138"/>
              <a:ext cx="366713" cy="1619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Line 72"/>
            <p:cNvSpPr>
              <a:spLocks noChangeShapeType="1"/>
            </p:cNvSpPr>
            <p:nvPr userDrawn="1"/>
          </p:nvSpPr>
          <p:spPr bwMode="auto">
            <a:xfrm flipV="1">
              <a:off x="8805863" y="3289300"/>
              <a:ext cx="366713" cy="1619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Oval 73"/>
            <p:cNvSpPr>
              <a:spLocks noChangeArrowheads="1"/>
            </p:cNvSpPr>
            <p:nvPr userDrawn="1"/>
          </p:nvSpPr>
          <p:spPr bwMode="auto">
            <a:xfrm>
              <a:off x="8836025" y="2178050"/>
              <a:ext cx="242888" cy="242888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74"/>
            <p:cNvSpPr/>
            <p:nvPr userDrawn="1"/>
          </p:nvSpPr>
          <p:spPr bwMode="auto">
            <a:xfrm>
              <a:off x="8958263" y="2233613"/>
              <a:ext cx="65088" cy="65088"/>
            </a:xfrm>
            <a:custGeom>
              <a:avLst/>
              <a:gdLst>
                <a:gd name="T0" fmla="*/ 0 w 45"/>
                <a:gd name="T1" fmla="*/ 0 h 45"/>
                <a:gd name="T2" fmla="*/ 45 w 4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45">
                  <a:moveTo>
                    <a:pt x="0" y="0"/>
                  </a:moveTo>
                  <a:cubicBezTo>
                    <a:pt x="25" y="0"/>
                    <a:pt x="45" y="20"/>
                    <a:pt x="45" y="45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Line 75"/>
            <p:cNvSpPr>
              <a:spLocks noChangeShapeType="1"/>
            </p:cNvSpPr>
            <p:nvPr userDrawn="1"/>
          </p:nvSpPr>
          <p:spPr bwMode="auto">
            <a:xfrm>
              <a:off x="9078913" y="2298700"/>
              <a:ext cx="92075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Line 76"/>
            <p:cNvSpPr>
              <a:spLocks noChangeShapeType="1"/>
            </p:cNvSpPr>
            <p:nvPr userDrawn="1"/>
          </p:nvSpPr>
          <p:spPr bwMode="auto">
            <a:xfrm flipH="1">
              <a:off x="6546850" y="2090738"/>
              <a:ext cx="73025" cy="730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Line 77"/>
            <p:cNvSpPr>
              <a:spLocks noChangeShapeType="1"/>
            </p:cNvSpPr>
            <p:nvPr userDrawn="1"/>
          </p:nvSpPr>
          <p:spPr bwMode="auto">
            <a:xfrm flipH="1">
              <a:off x="6375400" y="2262188"/>
              <a:ext cx="73025" cy="730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Line 78"/>
            <p:cNvSpPr>
              <a:spLocks noChangeShapeType="1"/>
            </p:cNvSpPr>
            <p:nvPr userDrawn="1"/>
          </p:nvSpPr>
          <p:spPr bwMode="auto">
            <a:xfrm>
              <a:off x="6375400" y="2090738"/>
              <a:ext cx="73025" cy="730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Line 79"/>
            <p:cNvSpPr>
              <a:spLocks noChangeShapeType="1"/>
            </p:cNvSpPr>
            <p:nvPr userDrawn="1"/>
          </p:nvSpPr>
          <p:spPr bwMode="auto">
            <a:xfrm>
              <a:off x="6546850" y="2262188"/>
              <a:ext cx="73025" cy="730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Line 80"/>
            <p:cNvSpPr>
              <a:spLocks noChangeShapeType="1"/>
            </p:cNvSpPr>
            <p:nvPr userDrawn="1"/>
          </p:nvSpPr>
          <p:spPr bwMode="auto">
            <a:xfrm flipH="1">
              <a:off x="8551863" y="1925638"/>
              <a:ext cx="73025" cy="730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Line 81"/>
            <p:cNvSpPr>
              <a:spLocks noChangeShapeType="1"/>
            </p:cNvSpPr>
            <p:nvPr userDrawn="1"/>
          </p:nvSpPr>
          <p:spPr bwMode="auto">
            <a:xfrm flipH="1">
              <a:off x="8380413" y="2097088"/>
              <a:ext cx="73025" cy="730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Line 82"/>
            <p:cNvSpPr>
              <a:spLocks noChangeShapeType="1"/>
            </p:cNvSpPr>
            <p:nvPr userDrawn="1"/>
          </p:nvSpPr>
          <p:spPr bwMode="auto">
            <a:xfrm>
              <a:off x="8380413" y="1925638"/>
              <a:ext cx="73025" cy="730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Line 83"/>
            <p:cNvSpPr>
              <a:spLocks noChangeShapeType="1"/>
            </p:cNvSpPr>
            <p:nvPr userDrawn="1"/>
          </p:nvSpPr>
          <p:spPr bwMode="auto">
            <a:xfrm>
              <a:off x="8551863" y="2097088"/>
              <a:ext cx="73025" cy="730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84"/>
            <p:cNvSpPr>
              <a:spLocks noChangeArrowheads="1"/>
            </p:cNvSpPr>
            <p:nvPr userDrawn="1"/>
          </p:nvSpPr>
          <p:spPr bwMode="auto">
            <a:xfrm>
              <a:off x="7175500" y="3248025"/>
              <a:ext cx="146050" cy="146050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85"/>
            <p:cNvSpPr/>
            <p:nvPr userDrawn="1"/>
          </p:nvSpPr>
          <p:spPr bwMode="auto">
            <a:xfrm>
              <a:off x="6988175" y="2027238"/>
              <a:ext cx="182563" cy="182563"/>
            </a:xfrm>
            <a:custGeom>
              <a:avLst/>
              <a:gdLst>
                <a:gd name="T0" fmla="*/ 58 w 115"/>
                <a:gd name="T1" fmla="*/ 115 h 115"/>
                <a:gd name="T2" fmla="*/ 0 w 115"/>
                <a:gd name="T3" fmla="*/ 58 h 115"/>
                <a:gd name="T4" fmla="*/ 58 w 115"/>
                <a:gd name="T5" fmla="*/ 0 h 115"/>
                <a:gd name="T6" fmla="*/ 115 w 115"/>
                <a:gd name="T7" fmla="*/ 58 h 115"/>
                <a:gd name="T8" fmla="*/ 58 w 115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5">
                  <a:moveTo>
                    <a:pt x="58" y="115"/>
                  </a:moveTo>
                  <a:lnTo>
                    <a:pt x="0" y="58"/>
                  </a:lnTo>
                  <a:lnTo>
                    <a:pt x="58" y="0"/>
                  </a:lnTo>
                  <a:lnTo>
                    <a:pt x="115" y="58"/>
                  </a:lnTo>
                  <a:lnTo>
                    <a:pt x="58" y="115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86"/>
            <p:cNvSpPr/>
            <p:nvPr userDrawn="1"/>
          </p:nvSpPr>
          <p:spPr bwMode="auto">
            <a:xfrm>
              <a:off x="8355013" y="2354263"/>
              <a:ext cx="258763" cy="296863"/>
            </a:xfrm>
            <a:custGeom>
              <a:avLst/>
              <a:gdLst>
                <a:gd name="T0" fmla="*/ 100 w 177"/>
                <a:gd name="T1" fmla="*/ 0 h 203"/>
                <a:gd name="T2" fmla="*/ 15 w 177"/>
                <a:gd name="T3" fmla="*/ 124 h 203"/>
                <a:gd name="T4" fmla="*/ 27 w 177"/>
                <a:gd name="T5" fmla="*/ 189 h 203"/>
                <a:gd name="T6" fmla="*/ 91 w 177"/>
                <a:gd name="T7" fmla="*/ 177 h 203"/>
                <a:gd name="T8" fmla="*/ 177 w 177"/>
                <a:gd name="T9" fmla="*/ 53 h 203"/>
                <a:gd name="T10" fmla="*/ 100 w 177"/>
                <a:gd name="T1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203">
                  <a:moveTo>
                    <a:pt x="100" y="0"/>
                  </a:moveTo>
                  <a:cubicBezTo>
                    <a:pt x="15" y="124"/>
                    <a:pt x="15" y="124"/>
                    <a:pt x="15" y="124"/>
                  </a:cubicBezTo>
                  <a:cubicBezTo>
                    <a:pt x="0" y="145"/>
                    <a:pt x="6" y="174"/>
                    <a:pt x="27" y="189"/>
                  </a:cubicBezTo>
                  <a:cubicBezTo>
                    <a:pt x="48" y="203"/>
                    <a:pt x="77" y="198"/>
                    <a:pt x="91" y="177"/>
                  </a:cubicBezTo>
                  <a:cubicBezTo>
                    <a:pt x="177" y="53"/>
                    <a:pt x="177" y="53"/>
                    <a:pt x="177" y="53"/>
                  </a:cubicBezTo>
                  <a:lnTo>
                    <a:pt x="100" y="0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Line 87"/>
            <p:cNvSpPr>
              <a:spLocks noChangeShapeType="1"/>
            </p:cNvSpPr>
            <p:nvPr userDrawn="1"/>
          </p:nvSpPr>
          <p:spPr bwMode="auto">
            <a:xfrm>
              <a:off x="8391525" y="2514600"/>
              <a:ext cx="111125" cy="7778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88"/>
            <p:cNvSpPr/>
            <p:nvPr userDrawn="1"/>
          </p:nvSpPr>
          <p:spPr bwMode="auto">
            <a:xfrm>
              <a:off x="8516938" y="2305050"/>
              <a:ext cx="122238" cy="115888"/>
            </a:xfrm>
            <a:custGeom>
              <a:avLst/>
              <a:gdLst>
                <a:gd name="T0" fmla="*/ 77 w 77"/>
                <a:gd name="T1" fmla="*/ 35 h 73"/>
                <a:gd name="T2" fmla="*/ 27 w 77"/>
                <a:gd name="T3" fmla="*/ 0 h 73"/>
                <a:gd name="T4" fmla="*/ 0 w 77"/>
                <a:gd name="T5" fmla="*/ 38 h 73"/>
                <a:gd name="T6" fmla="*/ 51 w 77"/>
                <a:gd name="T7" fmla="*/ 73 h 73"/>
                <a:gd name="T8" fmla="*/ 77 w 77"/>
                <a:gd name="T9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3">
                  <a:moveTo>
                    <a:pt x="77" y="35"/>
                  </a:moveTo>
                  <a:lnTo>
                    <a:pt x="27" y="0"/>
                  </a:lnTo>
                  <a:lnTo>
                    <a:pt x="0" y="38"/>
                  </a:lnTo>
                  <a:lnTo>
                    <a:pt x="51" y="73"/>
                  </a:lnTo>
                  <a:lnTo>
                    <a:pt x="77" y="35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89"/>
            <p:cNvSpPr/>
            <p:nvPr userDrawn="1"/>
          </p:nvSpPr>
          <p:spPr bwMode="auto">
            <a:xfrm>
              <a:off x="7886700" y="1612900"/>
              <a:ext cx="290513" cy="280988"/>
            </a:xfrm>
            <a:custGeom>
              <a:avLst/>
              <a:gdLst>
                <a:gd name="T0" fmla="*/ 134 w 200"/>
                <a:gd name="T1" fmla="*/ 192 h 192"/>
                <a:gd name="T2" fmla="*/ 0 w 200"/>
                <a:gd name="T3" fmla="*/ 79 h 192"/>
                <a:gd name="T4" fmla="*/ 55 w 200"/>
                <a:gd name="T5" fmla="*/ 14 h 192"/>
                <a:gd name="T6" fmla="*/ 97 w 200"/>
                <a:gd name="T7" fmla="*/ 10 h 192"/>
                <a:gd name="T8" fmla="*/ 186 w 200"/>
                <a:gd name="T9" fmla="*/ 84 h 192"/>
                <a:gd name="T10" fmla="*/ 189 w 200"/>
                <a:gd name="T11" fmla="*/ 126 h 192"/>
                <a:gd name="T12" fmla="*/ 134 w 200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92">
                  <a:moveTo>
                    <a:pt x="134" y="192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65" y="1"/>
                    <a:pt x="84" y="0"/>
                    <a:pt x="97" y="10"/>
                  </a:cubicBezTo>
                  <a:cubicBezTo>
                    <a:pt x="186" y="84"/>
                    <a:pt x="186" y="84"/>
                    <a:pt x="186" y="84"/>
                  </a:cubicBezTo>
                  <a:cubicBezTo>
                    <a:pt x="198" y="95"/>
                    <a:pt x="200" y="114"/>
                    <a:pt x="189" y="126"/>
                  </a:cubicBezTo>
                  <a:lnTo>
                    <a:pt x="134" y="192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Line 90"/>
            <p:cNvSpPr>
              <a:spLocks noChangeShapeType="1"/>
            </p:cNvSpPr>
            <p:nvPr userDrawn="1"/>
          </p:nvSpPr>
          <p:spPr bwMode="auto">
            <a:xfrm>
              <a:off x="7854950" y="1765300"/>
              <a:ext cx="195263" cy="1651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Line 91"/>
            <p:cNvSpPr>
              <a:spLocks noChangeShapeType="1"/>
            </p:cNvSpPr>
            <p:nvPr userDrawn="1"/>
          </p:nvSpPr>
          <p:spPr bwMode="auto">
            <a:xfrm>
              <a:off x="7797800" y="1835150"/>
              <a:ext cx="195263" cy="1651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Line 92"/>
            <p:cNvSpPr>
              <a:spLocks noChangeShapeType="1"/>
            </p:cNvSpPr>
            <p:nvPr userDrawn="1"/>
          </p:nvSpPr>
          <p:spPr bwMode="auto">
            <a:xfrm>
              <a:off x="7739063" y="1905000"/>
              <a:ext cx="195263" cy="16510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93"/>
            <p:cNvSpPr/>
            <p:nvPr userDrawn="1"/>
          </p:nvSpPr>
          <p:spPr bwMode="auto">
            <a:xfrm>
              <a:off x="7500938" y="1639888"/>
              <a:ext cx="685800" cy="642938"/>
            </a:xfrm>
            <a:custGeom>
              <a:avLst/>
              <a:gdLst>
                <a:gd name="T0" fmla="*/ 387 w 432"/>
                <a:gd name="T1" fmla="*/ 135 h 405"/>
                <a:gd name="T2" fmla="*/ 384 w 432"/>
                <a:gd name="T3" fmla="*/ 138 h 405"/>
                <a:gd name="T4" fmla="*/ 366 w 432"/>
                <a:gd name="T5" fmla="*/ 160 h 405"/>
                <a:gd name="T6" fmla="*/ 243 w 432"/>
                <a:gd name="T7" fmla="*/ 56 h 405"/>
                <a:gd name="T8" fmla="*/ 261 w 432"/>
                <a:gd name="T9" fmla="*/ 35 h 405"/>
                <a:gd name="T10" fmla="*/ 264 w 432"/>
                <a:gd name="T11" fmla="*/ 31 h 405"/>
                <a:gd name="T12" fmla="*/ 227 w 432"/>
                <a:gd name="T13" fmla="*/ 0 h 405"/>
                <a:gd name="T14" fmla="*/ 0 w 432"/>
                <a:gd name="T15" fmla="*/ 271 h 405"/>
                <a:gd name="T16" fmla="*/ 160 w 432"/>
                <a:gd name="T17" fmla="*/ 405 h 405"/>
                <a:gd name="T18" fmla="*/ 243 w 432"/>
                <a:gd name="T19" fmla="*/ 398 h 405"/>
                <a:gd name="T20" fmla="*/ 432 w 432"/>
                <a:gd name="T21" fmla="*/ 172 h 405"/>
                <a:gd name="T22" fmla="*/ 387 w 432"/>
                <a:gd name="T23" fmla="*/ 13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2" h="405">
                  <a:moveTo>
                    <a:pt x="387" y="135"/>
                  </a:moveTo>
                  <a:lnTo>
                    <a:pt x="384" y="138"/>
                  </a:lnTo>
                  <a:lnTo>
                    <a:pt x="366" y="160"/>
                  </a:lnTo>
                  <a:lnTo>
                    <a:pt x="243" y="56"/>
                  </a:lnTo>
                  <a:lnTo>
                    <a:pt x="261" y="35"/>
                  </a:lnTo>
                  <a:lnTo>
                    <a:pt x="264" y="31"/>
                  </a:lnTo>
                  <a:lnTo>
                    <a:pt x="227" y="0"/>
                  </a:lnTo>
                  <a:lnTo>
                    <a:pt x="0" y="271"/>
                  </a:lnTo>
                  <a:lnTo>
                    <a:pt x="160" y="405"/>
                  </a:lnTo>
                  <a:lnTo>
                    <a:pt x="243" y="398"/>
                  </a:lnTo>
                  <a:lnTo>
                    <a:pt x="432" y="172"/>
                  </a:lnTo>
                  <a:lnTo>
                    <a:pt x="387" y="135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94"/>
            <p:cNvSpPr/>
            <p:nvPr userDrawn="1"/>
          </p:nvSpPr>
          <p:spPr bwMode="auto">
            <a:xfrm>
              <a:off x="7754938" y="2211388"/>
              <a:ext cx="131763" cy="71438"/>
            </a:xfrm>
            <a:custGeom>
              <a:avLst/>
              <a:gdLst>
                <a:gd name="T0" fmla="*/ 0 w 83"/>
                <a:gd name="T1" fmla="*/ 45 h 45"/>
                <a:gd name="T2" fmla="*/ 38 w 83"/>
                <a:gd name="T3" fmla="*/ 0 h 45"/>
                <a:gd name="T4" fmla="*/ 83 w 83"/>
                <a:gd name="T5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5">
                  <a:moveTo>
                    <a:pt x="0" y="45"/>
                  </a:moveTo>
                  <a:lnTo>
                    <a:pt x="38" y="0"/>
                  </a:lnTo>
                  <a:lnTo>
                    <a:pt x="83" y="38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Line 95"/>
            <p:cNvSpPr>
              <a:spLocks noChangeShapeType="1"/>
            </p:cNvSpPr>
            <p:nvPr userDrawn="1"/>
          </p:nvSpPr>
          <p:spPr bwMode="auto">
            <a:xfrm>
              <a:off x="7920038" y="1689100"/>
              <a:ext cx="128588" cy="10795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5" y="1"/>
            <a:ext cx="10801350" cy="101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grpSp>
        <p:nvGrpSpPr>
          <p:cNvPr id="67" name="组合 66"/>
          <p:cNvGrpSpPr/>
          <p:nvPr/>
        </p:nvGrpSpPr>
        <p:grpSpPr>
          <a:xfrm>
            <a:off x="9451088" y="5101431"/>
            <a:ext cx="2740912" cy="1756569"/>
            <a:chOff x="7046117" y="348455"/>
            <a:chExt cx="3138488" cy="2011363"/>
          </a:xfrm>
        </p:grpSpPr>
        <p:sp>
          <p:nvSpPr>
            <p:cNvPr id="9" name="Freeform 5"/>
            <p:cNvSpPr/>
            <p:nvPr/>
          </p:nvSpPr>
          <p:spPr bwMode="auto">
            <a:xfrm>
              <a:off x="9748042" y="735805"/>
              <a:ext cx="366713" cy="223838"/>
            </a:xfrm>
            <a:custGeom>
              <a:avLst/>
              <a:gdLst>
                <a:gd name="T0" fmla="*/ 0 w 318"/>
                <a:gd name="T1" fmla="*/ 195 h 195"/>
                <a:gd name="T2" fmla="*/ 318 w 318"/>
                <a:gd name="T3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8" h="195">
                  <a:moveTo>
                    <a:pt x="0" y="195"/>
                  </a:moveTo>
                  <a:cubicBezTo>
                    <a:pt x="47" y="67"/>
                    <a:pt x="190" y="0"/>
                    <a:pt x="318" y="47"/>
                  </a:cubicBez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9808367" y="807243"/>
              <a:ext cx="284163" cy="174625"/>
            </a:xfrm>
            <a:custGeom>
              <a:avLst/>
              <a:gdLst>
                <a:gd name="T0" fmla="*/ 0 w 246"/>
                <a:gd name="T1" fmla="*/ 151 h 151"/>
                <a:gd name="T2" fmla="*/ 246 w 246"/>
                <a:gd name="T3" fmla="*/ 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6" h="151">
                  <a:moveTo>
                    <a:pt x="0" y="151"/>
                  </a:moveTo>
                  <a:cubicBezTo>
                    <a:pt x="36" y="52"/>
                    <a:pt x="146" y="0"/>
                    <a:pt x="246" y="36"/>
                  </a:cubicBez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9870280" y="883443"/>
              <a:ext cx="200025" cy="122238"/>
            </a:xfrm>
            <a:custGeom>
              <a:avLst/>
              <a:gdLst>
                <a:gd name="T0" fmla="*/ 0 w 173"/>
                <a:gd name="T1" fmla="*/ 106 h 106"/>
                <a:gd name="T2" fmla="*/ 173 w 173"/>
                <a:gd name="T3" fmla="*/ 2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3" h="106">
                  <a:moveTo>
                    <a:pt x="0" y="106"/>
                  </a:moveTo>
                  <a:cubicBezTo>
                    <a:pt x="25" y="36"/>
                    <a:pt x="103" y="0"/>
                    <a:pt x="173" y="25"/>
                  </a:cubicBez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9960767" y="989805"/>
              <a:ext cx="92075" cy="93663"/>
            </a:xfrm>
            <a:custGeom>
              <a:avLst/>
              <a:gdLst>
                <a:gd name="T0" fmla="*/ 72 w 80"/>
                <a:gd name="T1" fmla="*/ 26 h 81"/>
                <a:gd name="T2" fmla="*/ 25 w 80"/>
                <a:gd name="T3" fmla="*/ 8 h 81"/>
                <a:gd name="T4" fmla="*/ 8 w 80"/>
                <a:gd name="T5" fmla="*/ 55 h 81"/>
                <a:gd name="T6" fmla="*/ 55 w 80"/>
                <a:gd name="T7" fmla="*/ 73 h 81"/>
                <a:gd name="T8" fmla="*/ 72 w 80"/>
                <a:gd name="T9" fmla="*/ 2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72" y="26"/>
                  </a:moveTo>
                  <a:cubicBezTo>
                    <a:pt x="64" y="8"/>
                    <a:pt x="43" y="0"/>
                    <a:pt x="25" y="8"/>
                  </a:cubicBezTo>
                  <a:cubicBezTo>
                    <a:pt x="7" y="17"/>
                    <a:pt x="0" y="38"/>
                    <a:pt x="8" y="55"/>
                  </a:cubicBezTo>
                  <a:cubicBezTo>
                    <a:pt x="16" y="73"/>
                    <a:pt x="37" y="81"/>
                    <a:pt x="55" y="73"/>
                  </a:cubicBezTo>
                  <a:cubicBezTo>
                    <a:pt x="73" y="64"/>
                    <a:pt x="80" y="43"/>
                    <a:pt x="72" y="26"/>
                  </a:cubicBezTo>
                  <a:close/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8076405" y="1985168"/>
              <a:ext cx="330200" cy="331788"/>
            </a:xfrm>
            <a:custGeom>
              <a:avLst/>
              <a:gdLst>
                <a:gd name="T0" fmla="*/ 190 w 286"/>
                <a:gd name="T1" fmla="*/ 233 h 287"/>
                <a:gd name="T2" fmla="*/ 249 w 286"/>
                <a:gd name="T3" fmla="*/ 173 h 287"/>
                <a:gd name="T4" fmla="*/ 247 w 286"/>
                <a:gd name="T5" fmla="*/ 37 h 287"/>
                <a:gd name="T6" fmla="*/ 112 w 286"/>
                <a:gd name="T7" fmla="*/ 38 h 287"/>
                <a:gd name="T8" fmla="*/ 22 w 286"/>
                <a:gd name="T9" fmla="*/ 130 h 287"/>
                <a:gd name="T10" fmla="*/ 23 w 286"/>
                <a:gd name="T11" fmla="*/ 209 h 287"/>
                <a:gd name="T12" fmla="*/ 80 w 286"/>
                <a:gd name="T13" fmla="*/ 265 h 287"/>
                <a:gd name="T14" fmla="*/ 159 w 286"/>
                <a:gd name="T15" fmla="*/ 26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287">
                  <a:moveTo>
                    <a:pt x="190" y="233"/>
                  </a:moveTo>
                  <a:cubicBezTo>
                    <a:pt x="249" y="173"/>
                    <a:pt x="249" y="173"/>
                    <a:pt x="249" y="173"/>
                  </a:cubicBezTo>
                  <a:cubicBezTo>
                    <a:pt x="286" y="135"/>
                    <a:pt x="285" y="74"/>
                    <a:pt x="247" y="37"/>
                  </a:cubicBezTo>
                  <a:cubicBezTo>
                    <a:pt x="209" y="0"/>
                    <a:pt x="149" y="0"/>
                    <a:pt x="112" y="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0" y="152"/>
                    <a:pt x="1" y="187"/>
                    <a:pt x="23" y="209"/>
                  </a:cubicBezTo>
                  <a:cubicBezTo>
                    <a:pt x="80" y="265"/>
                    <a:pt x="80" y="265"/>
                    <a:pt x="80" y="265"/>
                  </a:cubicBezTo>
                  <a:cubicBezTo>
                    <a:pt x="102" y="287"/>
                    <a:pt x="138" y="286"/>
                    <a:pt x="159" y="264"/>
                  </a:cubicBez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8285955" y="1843880"/>
              <a:ext cx="588963" cy="260350"/>
            </a:xfrm>
            <a:custGeom>
              <a:avLst/>
              <a:gdLst>
                <a:gd name="T0" fmla="*/ 0 w 510"/>
                <a:gd name="T1" fmla="*/ 226 h 226"/>
                <a:gd name="T2" fmla="*/ 65 w 510"/>
                <a:gd name="T3" fmla="*/ 159 h 226"/>
                <a:gd name="T4" fmla="*/ 99 w 510"/>
                <a:gd name="T5" fmla="*/ 126 h 226"/>
                <a:gd name="T6" fmla="*/ 266 w 510"/>
                <a:gd name="T7" fmla="*/ 113 h 226"/>
                <a:gd name="T8" fmla="*/ 266 w 510"/>
                <a:gd name="T9" fmla="*/ 113 h 226"/>
                <a:gd name="T10" fmla="*/ 446 w 510"/>
                <a:gd name="T11" fmla="*/ 84 h 226"/>
                <a:gd name="T12" fmla="*/ 510 w 510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0" h="226">
                  <a:moveTo>
                    <a:pt x="0" y="226"/>
                  </a:moveTo>
                  <a:cubicBezTo>
                    <a:pt x="65" y="159"/>
                    <a:pt x="65" y="159"/>
                    <a:pt x="65" y="159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44" y="82"/>
                    <a:pt x="214" y="76"/>
                    <a:pt x="266" y="113"/>
                  </a:cubicBezTo>
                  <a:cubicBezTo>
                    <a:pt x="266" y="113"/>
                    <a:pt x="266" y="113"/>
                    <a:pt x="266" y="113"/>
                  </a:cubicBezTo>
                  <a:cubicBezTo>
                    <a:pt x="324" y="153"/>
                    <a:pt x="403" y="140"/>
                    <a:pt x="446" y="84"/>
                  </a:cubicBez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8178005" y="2058193"/>
              <a:ext cx="157163" cy="153988"/>
            </a:xfrm>
            <a:custGeom>
              <a:avLst/>
              <a:gdLst>
                <a:gd name="T0" fmla="*/ 0 w 137"/>
                <a:gd name="T1" fmla="*/ 0 h 134"/>
                <a:gd name="T2" fmla="*/ 137 w 137"/>
                <a:gd name="T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7" h="134">
                  <a:moveTo>
                    <a:pt x="0" y="0"/>
                  </a:moveTo>
                  <a:cubicBezTo>
                    <a:pt x="2" y="2"/>
                    <a:pt x="137" y="134"/>
                    <a:pt x="137" y="134"/>
                  </a:cubicBez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8292305" y="696118"/>
              <a:ext cx="1285875" cy="1027113"/>
            </a:xfrm>
            <a:custGeom>
              <a:avLst/>
              <a:gdLst>
                <a:gd name="T0" fmla="*/ 1089 w 1113"/>
                <a:gd name="T1" fmla="*/ 554 h 888"/>
                <a:gd name="T2" fmla="*/ 1113 w 1113"/>
                <a:gd name="T3" fmla="*/ 649 h 888"/>
                <a:gd name="T4" fmla="*/ 155 w 1113"/>
                <a:gd name="T5" fmla="*/ 888 h 888"/>
                <a:gd name="T6" fmla="*/ 13 w 1113"/>
                <a:gd name="T7" fmla="*/ 319 h 888"/>
                <a:gd name="T8" fmla="*/ 80 w 1113"/>
                <a:gd name="T9" fmla="*/ 207 h 888"/>
                <a:gd name="T10" fmla="*/ 859 w 1113"/>
                <a:gd name="T11" fmla="*/ 12 h 888"/>
                <a:gd name="T12" fmla="*/ 971 w 1113"/>
                <a:gd name="T13" fmla="*/ 80 h 888"/>
                <a:gd name="T14" fmla="*/ 1066 w 1113"/>
                <a:gd name="T15" fmla="*/ 46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888">
                  <a:moveTo>
                    <a:pt x="1089" y="554"/>
                  </a:moveTo>
                  <a:cubicBezTo>
                    <a:pt x="1113" y="649"/>
                    <a:pt x="1113" y="649"/>
                    <a:pt x="1113" y="649"/>
                  </a:cubicBezTo>
                  <a:cubicBezTo>
                    <a:pt x="155" y="888"/>
                    <a:pt x="155" y="888"/>
                    <a:pt x="155" y="888"/>
                  </a:cubicBezTo>
                  <a:cubicBezTo>
                    <a:pt x="13" y="319"/>
                    <a:pt x="13" y="319"/>
                    <a:pt x="13" y="319"/>
                  </a:cubicBezTo>
                  <a:cubicBezTo>
                    <a:pt x="0" y="269"/>
                    <a:pt x="30" y="219"/>
                    <a:pt x="80" y="207"/>
                  </a:cubicBezTo>
                  <a:cubicBezTo>
                    <a:pt x="859" y="12"/>
                    <a:pt x="859" y="12"/>
                    <a:pt x="859" y="12"/>
                  </a:cubicBezTo>
                  <a:cubicBezTo>
                    <a:pt x="908" y="0"/>
                    <a:pt x="959" y="30"/>
                    <a:pt x="971" y="80"/>
                  </a:cubicBezTo>
                  <a:cubicBezTo>
                    <a:pt x="1066" y="460"/>
                    <a:pt x="1066" y="460"/>
                    <a:pt x="1066" y="460"/>
                  </a:cubicBez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8379617" y="789780"/>
              <a:ext cx="1098550" cy="806450"/>
            </a:xfrm>
            <a:custGeom>
              <a:avLst/>
              <a:gdLst>
                <a:gd name="T0" fmla="*/ 929 w 951"/>
                <a:gd name="T1" fmla="*/ 401 h 698"/>
                <a:gd name="T2" fmla="*/ 951 w 951"/>
                <a:gd name="T3" fmla="*/ 490 h 698"/>
                <a:gd name="T4" fmla="*/ 118 w 951"/>
                <a:gd name="T5" fmla="*/ 698 h 698"/>
                <a:gd name="T6" fmla="*/ 7 w 951"/>
                <a:gd name="T7" fmla="*/ 255 h 698"/>
                <a:gd name="T8" fmla="*/ 46 w 951"/>
                <a:gd name="T9" fmla="*/ 189 h 698"/>
                <a:gd name="T10" fmla="*/ 775 w 951"/>
                <a:gd name="T11" fmla="*/ 8 h 698"/>
                <a:gd name="T12" fmla="*/ 840 w 951"/>
                <a:gd name="T13" fmla="*/ 47 h 698"/>
                <a:gd name="T14" fmla="*/ 929 w 951"/>
                <a:gd name="T15" fmla="*/ 401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1" h="698">
                  <a:moveTo>
                    <a:pt x="929" y="401"/>
                  </a:moveTo>
                  <a:cubicBezTo>
                    <a:pt x="951" y="490"/>
                    <a:pt x="951" y="490"/>
                    <a:pt x="951" y="490"/>
                  </a:cubicBezTo>
                  <a:cubicBezTo>
                    <a:pt x="118" y="698"/>
                    <a:pt x="118" y="698"/>
                    <a:pt x="118" y="698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0" y="226"/>
                    <a:pt x="17" y="197"/>
                    <a:pt x="46" y="189"/>
                  </a:cubicBezTo>
                  <a:cubicBezTo>
                    <a:pt x="775" y="8"/>
                    <a:pt x="775" y="8"/>
                    <a:pt x="775" y="8"/>
                  </a:cubicBezTo>
                  <a:cubicBezTo>
                    <a:pt x="804" y="0"/>
                    <a:pt x="833" y="18"/>
                    <a:pt x="840" y="47"/>
                  </a:cubicBezTo>
                  <a:cubicBezTo>
                    <a:pt x="929" y="401"/>
                    <a:pt x="929" y="401"/>
                    <a:pt x="929" y="401"/>
                  </a:cubicBez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8851105" y="1621630"/>
              <a:ext cx="411163" cy="185738"/>
            </a:xfrm>
            <a:custGeom>
              <a:avLst/>
              <a:gdLst>
                <a:gd name="T0" fmla="*/ 259 w 259"/>
                <a:gd name="T1" fmla="*/ 56 h 117"/>
                <a:gd name="T2" fmla="*/ 14 w 259"/>
                <a:gd name="T3" fmla="*/ 117 h 117"/>
                <a:gd name="T4" fmla="*/ 0 w 259"/>
                <a:gd name="T5" fmla="*/ 61 h 117"/>
                <a:gd name="T6" fmla="*/ 245 w 259"/>
                <a:gd name="T7" fmla="*/ 0 h 117"/>
                <a:gd name="T8" fmla="*/ 259 w 259"/>
                <a:gd name="T9" fmla="*/ 5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17">
                  <a:moveTo>
                    <a:pt x="259" y="56"/>
                  </a:moveTo>
                  <a:lnTo>
                    <a:pt x="14" y="117"/>
                  </a:lnTo>
                  <a:lnTo>
                    <a:pt x="0" y="61"/>
                  </a:lnTo>
                  <a:lnTo>
                    <a:pt x="245" y="0"/>
                  </a:lnTo>
                  <a:lnTo>
                    <a:pt x="259" y="56"/>
                  </a:lnTo>
                  <a:close/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8924130" y="1559718"/>
              <a:ext cx="220663" cy="134938"/>
            </a:xfrm>
            <a:custGeom>
              <a:avLst/>
              <a:gdLst>
                <a:gd name="T0" fmla="*/ 139 w 139"/>
                <a:gd name="T1" fmla="*/ 53 h 85"/>
                <a:gd name="T2" fmla="*/ 14 w 139"/>
                <a:gd name="T3" fmla="*/ 85 h 85"/>
                <a:gd name="T4" fmla="*/ 0 w 139"/>
                <a:gd name="T5" fmla="*/ 31 h 85"/>
                <a:gd name="T6" fmla="*/ 126 w 139"/>
                <a:gd name="T7" fmla="*/ 0 h 85"/>
                <a:gd name="T8" fmla="*/ 139 w 139"/>
                <a:gd name="T9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5">
                  <a:moveTo>
                    <a:pt x="139" y="53"/>
                  </a:moveTo>
                  <a:lnTo>
                    <a:pt x="14" y="85"/>
                  </a:lnTo>
                  <a:lnTo>
                    <a:pt x="0" y="31"/>
                  </a:lnTo>
                  <a:lnTo>
                    <a:pt x="126" y="0"/>
                  </a:lnTo>
                  <a:lnTo>
                    <a:pt x="139" y="53"/>
                  </a:lnTo>
                  <a:close/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8573292" y="1066005"/>
              <a:ext cx="768350" cy="409575"/>
            </a:xfrm>
            <a:custGeom>
              <a:avLst/>
              <a:gdLst>
                <a:gd name="T0" fmla="*/ 0 w 484"/>
                <a:gd name="T1" fmla="*/ 258 h 258"/>
                <a:gd name="T2" fmla="*/ 99 w 484"/>
                <a:gd name="T3" fmla="*/ 24 h 258"/>
                <a:gd name="T4" fmla="*/ 252 w 484"/>
                <a:gd name="T5" fmla="*/ 102 h 258"/>
                <a:gd name="T6" fmla="*/ 291 w 484"/>
                <a:gd name="T7" fmla="*/ 0 h 258"/>
                <a:gd name="T8" fmla="*/ 484 w 484"/>
                <a:gd name="T9" fmla="*/ 11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58">
                  <a:moveTo>
                    <a:pt x="0" y="258"/>
                  </a:moveTo>
                  <a:lnTo>
                    <a:pt x="99" y="24"/>
                  </a:lnTo>
                  <a:lnTo>
                    <a:pt x="252" y="102"/>
                  </a:lnTo>
                  <a:lnTo>
                    <a:pt x="291" y="0"/>
                  </a:lnTo>
                  <a:lnTo>
                    <a:pt x="484" y="115"/>
                  </a:ln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9330530" y="1678780"/>
              <a:ext cx="739775" cy="681038"/>
            </a:xfrm>
            <a:custGeom>
              <a:avLst/>
              <a:gdLst>
                <a:gd name="T0" fmla="*/ 365 w 466"/>
                <a:gd name="T1" fmla="*/ 401 h 429"/>
                <a:gd name="T2" fmla="*/ 343 w 466"/>
                <a:gd name="T3" fmla="*/ 429 h 429"/>
                <a:gd name="T4" fmla="*/ 0 w 466"/>
                <a:gd name="T5" fmla="*/ 154 h 429"/>
                <a:gd name="T6" fmla="*/ 124 w 466"/>
                <a:gd name="T7" fmla="*/ 0 h 429"/>
                <a:gd name="T8" fmla="*/ 466 w 466"/>
                <a:gd name="T9" fmla="*/ 275 h 429"/>
                <a:gd name="T10" fmla="*/ 385 w 466"/>
                <a:gd name="T11" fmla="*/ 37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429">
                  <a:moveTo>
                    <a:pt x="365" y="401"/>
                  </a:moveTo>
                  <a:lnTo>
                    <a:pt x="343" y="429"/>
                  </a:lnTo>
                  <a:lnTo>
                    <a:pt x="0" y="154"/>
                  </a:lnTo>
                  <a:lnTo>
                    <a:pt x="124" y="0"/>
                  </a:lnTo>
                  <a:lnTo>
                    <a:pt x="466" y="275"/>
                  </a:lnTo>
                  <a:lnTo>
                    <a:pt x="385" y="376"/>
                  </a:ln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9330530" y="1723230"/>
              <a:ext cx="704850" cy="636588"/>
            </a:xfrm>
            <a:custGeom>
              <a:avLst/>
              <a:gdLst>
                <a:gd name="T0" fmla="*/ 365 w 444"/>
                <a:gd name="T1" fmla="*/ 373 h 401"/>
                <a:gd name="T2" fmla="*/ 343 w 444"/>
                <a:gd name="T3" fmla="*/ 401 h 401"/>
                <a:gd name="T4" fmla="*/ 0 w 444"/>
                <a:gd name="T5" fmla="*/ 126 h 401"/>
                <a:gd name="T6" fmla="*/ 101 w 444"/>
                <a:gd name="T7" fmla="*/ 0 h 401"/>
                <a:gd name="T8" fmla="*/ 444 w 444"/>
                <a:gd name="T9" fmla="*/ 275 h 401"/>
                <a:gd name="T10" fmla="*/ 391 w 444"/>
                <a:gd name="T11" fmla="*/ 34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401">
                  <a:moveTo>
                    <a:pt x="365" y="373"/>
                  </a:moveTo>
                  <a:lnTo>
                    <a:pt x="343" y="401"/>
                  </a:lnTo>
                  <a:lnTo>
                    <a:pt x="0" y="126"/>
                  </a:lnTo>
                  <a:lnTo>
                    <a:pt x="101" y="0"/>
                  </a:lnTo>
                  <a:lnTo>
                    <a:pt x="444" y="275"/>
                  </a:lnTo>
                  <a:lnTo>
                    <a:pt x="391" y="341"/>
                  </a:ln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9624217" y="1493043"/>
              <a:ext cx="560388" cy="542925"/>
            </a:xfrm>
            <a:custGeom>
              <a:avLst/>
              <a:gdLst>
                <a:gd name="T0" fmla="*/ 220 w 353"/>
                <a:gd name="T1" fmla="*/ 342 h 342"/>
                <a:gd name="T2" fmla="*/ 0 w 353"/>
                <a:gd name="T3" fmla="*/ 166 h 342"/>
                <a:gd name="T4" fmla="*/ 134 w 353"/>
                <a:gd name="T5" fmla="*/ 0 h 342"/>
                <a:gd name="T6" fmla="*/ 353 w 353"/>
                <a:gd name="T7" fmla="*/ 177 h 342"/>
                <a:gd name="T8" fmla="*/ 220 w 353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342">
                  <a:moveTo>
                    <a:pt x="220" y="342"/>
                  </a:moveTo>
                  <a:lnTo>
                    <a:pt x="0" y="166"/>
                  </a:lnTo>
                  <a:lnTo>
                    <a:pt x="134" y="0"/>
                  </a:lnTo>
                  <a:lnTo>
                    <a:pt x="353" y="177"/>
                  </a:lnTo>
                  <a:lnTo>
                    <a:pt x="220" y="342"/>
                  </a:lnTo>
                  <a:close/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9560717" y="1634330"/>
              <a:ext cx="122238" cy="122238"/>
            </a:xfrm>
            <a:custGeom>
              <a:avLst/>
              <a:gdLst>
                <a:gd name="T0" fmla="*/ 40 w 77"/>
                <a:gd name="T1" fmla="*/ 77 h 77"/>
                <a:gd name="T2" fmla="*/ 0 w 77"/>
                <a:gd name="T3" fmla="*/ 45 h 77"/>
                <a:gd name="T4" fmla="*/ 37 w 77"/>
                <a:gd name="T5" fmla="*/ 0 h 77"/>
                <a:gd name="T6" fmla="*/ 77 w 77"/>
                <a:gd name="T7" fmla="*/ 32 h 77"/>
                <a:gd name="T8" fmla="*/ 40 w 77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40" y="77"/>
                  </a:moveTo>
                  <a:lnTo>
                    <a:pt x="0" y="45"/>
                  </a:lnTo>
                  <a:lnTo>
                    <a:pt x="37" y="0"/>
                  </a:lnTo>
                  <a:lnTo>
                    <a:pt x="77" y="32"/>
                  </a:lnTo>
                  <a:lnTo>
                    <a:pt x="40" y="77"/>
                  </a:lnTo>
                  <a:close/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9973467" y="1964530"/>
              <a:ext cx="122238" cy="122238"/>
            </a:xfrm>
            <a:custGeom>
              <a:avLst/>
              <a:gdLst>
                <a:gd name="T0" fmla="*/ 39 w 77"/>
                <a:gd name="T1" fmla="*/ 77 h 77"/>
                <a:gd name="T2" fmla="*/ 0 w 77"/>
                <a:gd name="T3" fmla="*/ 45 h 77"/>
                <a:gd name="T4" fmla="*/ 37 w 77"/>
                <a:gd name="T5" fmla="*/ 0 h 77"/>
                <a:gd name="T6" fmla="*/ 77 w 77"/>
                <a:gd name="T7" fmla="*/ 32 h 77"/>
                <a:gd name="T8" fmla="*/ 39 w 77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39" y="77"/>
                  </a:moveTo>
                  <a:lnTo>
                    <a:pt x="0" y="45"/>
                  </a:lnTo>
                  <a:lnTo>
                    <a:pt x="37" y="0"/>
                  </a:lnTo>
                  <a:lnTo>
                    <a:pt x="77" y="32"/>
                  </a:lnTo>
                  <a:lnTo>
                    <a:pt x="39" y="77"/>
                  </a:lnTo>
                  <a:close/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9848055" y="1588293"/>
              <a:ext cx="246063" cy="198438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>
              <a:off x="9786142" y="1662905"/>
              <a:ext cx="247650" cy="198438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>
              <a:off x="9725817" y="1739105"/>
              <a:ext cx="247650" cy="198438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 flipH="1">
              <a:off x="9043192" y="2078830"/>
              <a:ext cx="60325" cy="61913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 flipH="1">
              <a:off x="8898730" y="2223293"/>
              <a:ext cx="60325" cy="58738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Line 27"/>
            <p:cNvSpPr>
              <a:spLocks noChangeShapeType="1"/>
            </p:cNvSpPr>
            <p:nvPr/>
          </p:nvSpPr>
          <p:spPr bwMode="auto">
            <a:xfrm>
              <a:off x="8898730" y="2078830"/>
              <a:ext cx="60325" cy="61913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Line 28"/>
            <p:cNvSpPr>
              <a:spLocks noChangeShapeType="1"/>
            </p:cNvSpPr>
            <p:nvPr/>
          </p:nvSpPr>
          <p:spPr bwMode="auto">
            <a:xfrm>
              <a:off x="9043192" y="2223293"/>
              <a:ext cx="60325" cy="58738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Line 29"/>
            <p:cNvSpPr>
              <a:spLocks noChangeShapeType="1"/>
            </p:cNvSpPr>
            <p:nvPr/>
          </p:nvSpPr>
          <p:spPr bwMode="auto">
            <a:xfrm flipH="1">
              <a:off x="7377905" y="1761330"/>
              <a:ext cx="61913" cy="58738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Line 30"/>
            <p:cNvSpPr>
              <a:spLocks noChangeShapeType="1"/>
            </p:cNvSpPr>
            <p:nvPr/>
          </p:nvSpPr>
          <p:spPr bwMode="auto">
            <a:xfrm flipH="1">
              <a:off x="7236617" y="1902618"/>
              <a:ext cx="60325" cy="60325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Line 31"/>
            <p:cNvSpPr>
              <a:spLocks noChangeShapeType="1"/>
            </p:cNvSpPr>
            <p:nvPr/>
          </p:nvSpPr>
          <p:spPr bwMode="auto">
            <a:xfrm>
              <a:off x="7236617" y="1761330"/>
              <a:ext cx="60325" cy="58738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32"/>
            <p:cNvSpPr>
              <a:spLocks noChangeShapeType="1"/>
            </p:cNvSpPr>
            <p:nvPr/>
          </p:nvSpPr>
          <p:spPr bwMode="auto">
            <a:xfrm>
              <a:off x="7377905" y="1902618"/>
              <a:ext cx="61913" cy="60325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Line 33"/>
            <p:cNvSpPr>
              <a:spLocks noChangeShapeType="1"/>
            </p:cNvSpPr>
            <p:nvPr/>
          </p:nvSpPr>
          <p:spPr bwMode="auto">
            <a:xfrm flipH="1">
              <a:off x="9382917" y="362743"/>
              <a:ext cx="58738" cy="60325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Line 34"/>
            <p:cNvSpPr>
              <a:spLocks noChangeShapeType="1"/>
            </p:cNvSpPr>
            <p:nvPr/>
          </p:nvSpPr>
          <p:spPr bwMode="auto">
            <a:xfrm flipH="1">
              <a:off x="9238455" y="505618"/>
              <a:ext cx="61913" cy="60325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Line 35"/>
            <p:cNvSpPr>
              <a:spLocks noChangeShapeType="1"/>
            </p:cNvSpPr>
            <p:nvPr/>
          </p:nvSpPr>
          <p:spPr bwMode="auto">
            <a:xfrm>
              <a:off x="9238455" y="362743"/>
              <a:ext cx="61913" cy="60325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Line 36"/>
            <p:cNvSpPr>
              <a:spLocks noChangeShapeType="1"/>
            </p:cNvSpPr>
            <p:nvPr/>
          </p:nvSpPr>
          <p:spPr bwMode="auto">
            <a:xfrm>
              <a:off x="9382917" y="505618"/>
              <a:ext cx="58738" cy="60325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37"/>
            <p:cNvSpPr>
              <a:spLocks noChangeArrowheads="1"/>
            </p:cNvSpPr>
            <p:nvPr/>
          </p:nvSpPr>
          <p:spPr bwMode="auto">
            <a:xfrm>
              <a:off x="9725817" y="1213643"/>
              <a:ext cx="120650" cy="122238"/>
            </a:xfrm>
            <a:prstGeom prst="ellips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8"/>
            <p:cNvSpPr/>
            <p:nvPr/>
          </p:nvSpPr>
          <p:spPr bwMode="auto">
            <a:xfrm>
              <a:off x="7625555" y="1104105"/>
              <a:ext cx="523875" cy="777875"/>
            </a:xfrm>
            <a:custGeom>
              <a:avLst/>
              <a:gdLst>
                <a:gd name="T0" fmla="*/ 238 w 330"/>
                <a:gd name="T1" fmla="*/ 490 h 490"/>
                <a:gd name="T2" fmla="*/ 0 w 330"/>
                <a:gd name="T3" fmla="*/ 440 h 490"/>
                <a:gd name="T4" fmla="*/ 92 w 330"/>
                <a:gd name="T5" fmla="*/ 0 h 490"/>
                <a:gd name="T6" fmla="*/ 330 w 330"/>
                <a:gd name="T7" fmla="*/ 49 h 490"/>
                <a:gd name="T8" fmla="*/ 260 w 330"/>
                <a:gd name="T9" fmla="*/ 387 h 490"/>
                <a:gd name="T10" fmla="*/ 254 w 330"/>
                <a:gd name="T11" fmla="*/ 41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0" h="490">
                  <a:moveTo>
                    <a:pt x="238" y="490"/>
                  </a:moveTo>
                  <a:lnTo>
                    <a:pt x="0" y="440"/>
                  </a:lnTo>
                  <a:lnTo>
                    <a:pt x="92" y="0"/>
                  </a:lnTo>
                  <a:lnTo>
                    <a:pt x="330" y="49"/>
                  </a:lnTo>
                  <a:lnTo>
                    <a:pt x="260" y="387"/>
                  </a:lnTo>
                  <a:lnTo>
                    <a:pt x="254" y="412"/>
                  </a:ln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39"/>
            <p:cNvSpPr/>
            <p:nvPr/>
          </p:nvSpPr>
          <p:spPr bwMode="auto">
            <a:xfrm>
              <a:off x="7728742" y="1213643"/>
              <a:ext cx="398463" cy="177800"/>
            </a:xfrm>
            <a:custGeom>
              <a:avLst/>
              <a:gdLst>
                <a:gd name="T0" fmla="*/ 238 w 251"/>
                <a:gd name="T1" fmla="*/ 112 h 112"/>
                <a:gd name="T2" fmla="*/ 0 w 251"/>
                <a:gd name="T3" fmla="*/ 62 h 112"/>
                <a:gd name="T4" fmla="*/ 13 w 251"/>
                <a:gd name="T5" fmla="*/ 0 h 112"/>
                <a:gd name="T6" fmla="*/ 251 w 251"/>
                <a:gd name="T7" fmla="*/ 49 h 112"/>
                <a:gd name="T8" fmla="*/ 238 w 251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12">
                  <a:moveTo>
                    <a:pt x="238" y="112"/>
                  </a:moveTo>
                  <a:lnTo>
                    <a:pt x="0" y="62"/>
                  </a:lnTo>
                  <a:lnTo>
                    <a:pt x="13" y="0"/>
                  </a:lnTo>
                  <a:lnTo>
                    <a:pt x="251" y="49"/>
                  </a:lnTo>
                  <a:lnTo>
                    <a:pt x="238" y="112"/>
                  </a:lnTo>
                  <a:close/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Line 40"/>
            <p:cNvSpPr>
              <a:spLocks noChangeShapeType="1"/>
            </p:cNvSpPr>
            <p:nvPr/>
          </p:nvSpPr>
          <p:spPr bwMode="auto">
            <a:xfrm>
              <a:off x="7779542" y="1272380"/>
              <a:ext cx="295275" cy="60325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1"/>
            <p:cNvSpPr/>
            <p:nvPr/>
          </p:nvSpPr>
          <p:spPr bwMode="auto">
            <a:xfrm>
              <a:off x="7827167" y="650080"/>
              <a:ext cx="152400" cy="1524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48" y="96"/>
                  </a:lnTo>
                  <a:close/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2"/>
            <p:cNvSpPr/>
            <p:nvPr/>
          </p:nvSpPr>
          <p:spPr bwMode="auto">
            <a:xfrm>
              <a:off x="9997280" y="348455"/>
              <a:ext cx="150813" cy="150813"/>
            </a:xfrm>
            <a:custGeom>
              <a:avLst/>
              <a:gdLst>
                <a:gd name="T0" fmla="*/ 48 w 95"/>
                <a:gd name="T1" fmla="*/ 95 h 95"/>
                <a:gd name="T2" fmla="*/ 0 w 95"/>
                <a:gd name="T3" fmla="*/ 47 h 95"/>
                <a:gd name="T4" fmla="*/ 48 w 95"/>
                <a:gd name="T5" fmla="*/ 0 h 95"/>
                <a:gd name="T6" fmla="*/ 95 w 95"/>
                <a:gd name="T7" fmla="*/ 47 h 95"/>
                <a:gd name="T8" fmla="*/ 48 w 95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48" y="95"/>
                  </a:moveTo>
                  <a:lnTo>
                    <a:pt x="0" y="47"/>
                  </a:lnTo>
                  <a:lnTo>
                    <a:pt x="48" y="0"/>
                  </a:lnTo>
                  <a:lnTo>
                    <a:pt x="95" y="47"/>
                  </a:lnTo>
                  <a:lnTo>
                    <a:pt x="48" y="95"/>
                  </a:lnTo>
                  <a:close/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3"/>
            <p:cNvSpPr/>
            <p:nvPr/>
          </p:nvSpPr>
          <p:spPr bwMode="auto">
            <a:xfrm>
              <a:off x="8393905" y="392905"/>
              <a:ext cx="201613" cy="231775"/>
            </a:xfrm>
            <a:custGeom>
              <a:avLst/>
              <a:gdLst>
                <a:gd name="T0" fmla="*/ 127 w 127"/>
                <a:gd name="T1" fmla="*/ 109 h 146"/>
                <a:gd name="T2" fmla="*/ 65 w 127"/>
                <a:gd name="T3" fmla="*/ 146 h 146"/>
                <a:gd name="T4" fmla="*/ 0 w 127"/>
                <a:gd name="T5" fmla="*/ 37 h 146"/>
                <a:gd name="T6" fmla="*/ 62 w 127"/>
                <a:gd name="T7" fmla="*/ 0 h 146"/>
                <a:gd name="T8" fmla="*/ 127 w 127"/>
                <a:gd name="T9" fmla="*/ 10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46">
                  <a:moveTo>
                    <a:pt x="127" y="109"/>
                  </a:moveTo>
                  <a:lnTo>
                    <a:pt x="65" y="146"/>
                  </a:lnTo>
                  <a:lnTo>
                    <a:pt x="0" y="37"/>
                  </a:lnTo>
                  <a:lnTo>
                    <a:pt x="62" y="0"/>
                  </a:lnTo>
                  <a:lnTo>
                    <a:pt x="127" y="109"/>
                  </a:lnTo>
                  <a:close/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4"/>
            <p:cNvSpPr/>
            <p:nvPr/>
          </p:nvSpPr>
          <p:spPr bwMode="auto">
            <a:xfrm>
              <a:off x="8424067" y="445293"/>
              <a:ext cx="171450" cy="179388"/>
            </a:xfrm>
            <a:custGeom>
              <a:avLst/>
              <a:gdLst>
                <a:gd name="T0" fmla="*/ 108 w 108"/>
                <a:gd name="T1" fmla="*/ 76 h 113"/>
                <a:gd name="T2" fmla="*/ 46 w 108"/>
                <a:gd name="T3" fmla="*/ 113 h 113"/>
                <a:gd name="T4" fmla="*/ 0 w 108"/>
                <a:gd name="T5" fmla="*/ 37 h 113"/>
                <a:gd name="T6" fmla="*/ 62 w 108"/>
                <a:gd name="T7" fmla="*/ 0 h 113"/>
                <a:gd name="T8" fmla="*/ 108 w 108"/>
                <a:gd name="T9" fmla="*/ 7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3">
                  <a:moveTo>
                    <a:pt x="108" y="76"/>
                  </a:moveTo>
                  <a:lnTo>
                    <a:pt x="46" y="113"/>
                  </a:lnTo>
                  <a:lnTo>
                    <a:pt x="0" y="37"/>
                  </a:lnTo>
                  <a:lnTo>
                    <a:pt x="62" y="0"/>
                  </a:lnTo>
                  <a:lnTo>
                    <a:pt x="108" y="76"/>
                  </a:lnTo>
                  <a:close/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5"/>
            <p:cNvSpPr/>
            <p:nvPr/>
          </p:nvSpPr>
          <p:spPr bwMode="auto">
            <a:xfrm>
              <a:off x="7131842" y="2045493"/>
              <a:ext cx="541338" cy="279400"/>
            </a:xfrm>
            <a:custGeom>
              <a:avLst/>
              <a:gdLst>
                <a:gd name="T0" fmla="*/ 255 w 341"/>
                <a:gd name="T1" fmla="*/ 83 h 176"/>
                <a:gd name="T2" fmla="*/ 19 w 341"/>
                <a:gd name="T3" fmla="*/ 176 h 176"/>
                <a:gd name="T4" fmla="*/ 0 w 341"/>
                <a:gd name="T5" fmla="*/ 125 h 176"/>
                <a:gd name="T6" fmla="*/ 321 w 341"/>
                <a:gd name="T7" fmla="*/ 0 h 176"/>
                <a:gd name="T8" fmla="*/ 341 w 341"/>
                <a:gd name="T9" fmla="*/ 50 h 176"/>
                <a:gd name="T10" fmla="*/ 301 w 341"/>
                <a:gd name="T11" fmla="*/ 6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176">
                  <a:moveTo>
                    <a:pt x="255" y="83"/>
                  </a:moveTo>
                  <a:lnTo>
                    <a:pt x="19" y="176"/>
                  </a:lnTo>
                  <a:lnTo>
                    <a:pt x="0" y="125"/>
                  </a:lnTo>
                  <a:lnTo>
                    <a:pt x="321" y="0"/>
                  </a:lnTo>
                  <a:lnTo>
                    <a:pt x="341" y="50"/>
                  </a:lnTo>
                  <a:lnTo>
                    <a:pt x="301" y="65"/>
                  </a:ln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Line 46"/>
            <p:cNvSpPr>
              <a:spLocks noChangeShapeType="1"/>
            </p:cNvSpPr>
            <p:nvPr/>
          </p:nvSpPr>
          <p:spPr bwMode="auto">
            <a:xfrm>
              <a:off x="7331867" y="2166143"/>
              <a:ext cx="31750" cy="79375"/>
            </a:xfrm>
            <a:prstGeom prst="line">
              <a:avLst/>
            </a:pr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7"/>
            <p:cNvSpPr/>
            <p:nvPr/>
          </p:nvSpPr>
          <p:spPr bwMode="auto">
            <a:xfrm>
              <a:off x="7046117" y="2243930"/>
              <a:ext cx="115888" cy="80963"/>
            </a:xfrm>
            <a:custGeom>
              <a:avLst/>
              <a:gdLst>
                <a:gd name="T0" fmla="*/ 54 w 73"/>
                <a:gd name="T1" fmla="*/ 0 h 51"/>
                <a:gd name="T2" fmla="*/ 0 w 73"/>
                <a:gd name="T3" fmla="*/ 51 h 51"/>
                <a:gd name="T4" fmla="*/ 73 w 73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51">
                  <a:moveTo>
                    <a:pt x="54" y="0"/>
                  </a:moveTo>
                  <a:lnTo>
                    <a:pt x="0" y="51"/>
                  </a:lnTo>
                  <a:lnTo>
                    <a:pt x="73" y="51"/>
                  </a:lnTo>
                </a:path>
              </a:pathLst>
            </a:custGeom>
            <a:noFill/>
            <a:ln w="1428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" name="직사각형 45"/>
          <p:cNvSpPr/>
          <p:nvPr userDrawn="1"/>
        </p:nvSpPr>
        <p:spPr>
          <a:xfrm>
            <a:off x="694268" y="1014191"/>
            <a:ext cx="10802407" cy="216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4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8" Type="http://schemas.openxmlformats.org/officeDocument/2006/relationships/slideLayout" Target="../slideLayouts/slideLayout4.xml"/><Relationship Id="rId37" Type="http://schemas.openxmlformats.org/officeDocument/2006/relationships/tags" Target="../tags/tag184.xml"/><Relationship Id="rId36" Type="http://schemas.openxmlformats.org/officeDocument/2006/relationships/image" Target="../media/image38.png"/><Relationship Id="rId35" Type="http://schemas.openxmlformats.org/officeDocument/2006/relationships/tags" Target="../tags/tag183.xml"/><Relationship Id="rId34" Type="http://schemas.openxmlformats.org/officeDocument/2006/relationships/image" Target="../media/image37.png"/><Relationship Id="rId33" Type="http://schemas.openxmlformats.org/officeDocument/2006/relationships/tags" Target="../tags/tag182.xml"/><Relationship Id="rId32" Type="http://schemas.openxmlformats.org/officeDocument/2006/relationships/image" Target="../media/image36.png"/><Relationship Id="rId31" Type="http://schemas.openxmlformats.org/officeDocument/2006/relationships/tags" Target="../tags/tag181.xml"/><Relationship Id="rId30" Type="http://schemas.openxmlformats.org/officeDocument/2006/relationships/tags" Target="../tags/tag180.xml"/><Relationship Id="rId3" Type="http://schemas.openxmlformats.org/officeDocument/2006/relationships/tags" Target="../tags/tag157.xml"/><Relationship Id="rId29" Type="http://schemas.openxmlformats.org/officeDocument/2006/relationships/tags" Target="../tags/tag179.xml"/><Relationship Id="rId28" Type="http://schemas.openxmlformats.org/officeDocument/2006/relationships/image" Target="../media/image35.png"/><Relationship Id="rId27" Type="http://schemas.openxmlformats.org/officeDocument/2006/relationships/tags" Target="../tags/tag178.xml"/><Relationship Id="rId26" Type="http://schemas.openxmlformats.org/officeDocument/2006/relationships/image" Target="../media/image34.jpeg"/><Relationship Id="rId25" Type="http://schemas.openxmlformats.org/officeDocument/2006/relationships/tags" Target="../tags/tag177.xml"/><Relationship Id="rId24" Type="http://schemas.openxmlformats.org/officeDocument/2006/relationships/image" Target="../media/image33.png"/><Relationship Id="rId23" Type="http://schemas.openxmlformats.org/officeDocument/2006/relationships/tags" Target="../tags/tag176.xml"/><Relationship Id="rId22" Type="http://schemas.openxmlformats.org/officeDocument/2006/relationships/image" Target="../media/image32.png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5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1" Type="http://schemas.openxmlformats.org/officeDocument/2006/relationships/slideLayout" Target="../slideLayouts/slideLayout4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7" Type="http://schemas.openxmlformats.org/officeDocument/2006/relationships/slideLayout" Target="../slideLayouts/slideLayout4.xml"/><Relationship Id="rId36" Type="http://schemas.openxmlformats.org/officeDocument/2006/relationships/tags" Target="../tags/tag65.xml"/><Relationship Id="rId35" Type="http://schemas.openxmlformats.org/officeDocument/2006/relationships/tags" Target="../tags/tag64.xml"/><Relationship Id="rId34" Type="http://schemas.openxmlformats.org/officeDocument/2006/relationships/tags" Target="../tags/tag63.xml"/><Relationship Id="rId33" Type="http://schemas.openxmlformats.org/officeDocument/2006/relationships/tags" Target="../tags/tag62.xml"/><Relationship Id="rId32" Type="http://schemas.openxmlformats.org/officeDocument/2006/relationships/tags" Target="../tags/tag61.xml"/><Relationship Id="rId31" Type="http://schemas.openxmlformats.org/officeDocument/2006/relationships/tags" Target="../tags/tag60.xml"/><Relationship Id="rId30" Type="http://schemas.openxmlformats.org/officeDocument/2006/relationships/tags" Target="../tags/tag59.xml"/><Relationship Id="rId3" Type="http://schemas.openxmlformats.org/officeDocument/2006/relationships/tags" Target="../tags/tag32.xml"/><Relationship Id="rId29" Type="http://schemas.openxmlformats.org/officeDocument/2006/relationships/tags" Target="../tags/tag58.xml"/><Relationship Id="rId28" Type="http://schemas.openxmlformats.org/officeDocument/2006/relationships/tags" Target="../tags/tag57.xml"/><Relationship Id="rId27" Type="http://schemas.openxmlformats.org/officeDocument/2006/relationships/tags" Target="../tags/tag56.xml"/><Relationship Id="rId26" Type="http://schemas.openxmlformats.org/officeDocument/2006/relationships/tags" Target="../tags/tag55.xml"/><Relationship Id="rId25" Type="http://schemas.openxmlformats.org/officeDocument/2006/relationships/tags" Target="../tags/tag54.xml"/><Relationship Id="rId24" Type="http://schemas.openxmlformats.org/officeDocument/2006/relationships/tags" Target="../tags/tag53.xml"/><Relationship Id="rId23" Type="http://schemas.openxmlformats.org/officeDocument/2006/relationships/tags" Target="../tags/tag52.xml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tags" Target="../tags/tag31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71.xml"/><Relationship Id="rId7" Type="http://schemas.openxmlformats.org/officeDocument/2006/relationships/image" Target="../media/image13.GIF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jpeg"/><Relationship Id="rId7" Type="http://schemas.openxmlformats.org/officeDocument/2006/relationships/image" Target="../media/image20.jpe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5.xml"/><Relationship Id="rId11" Type="http://schemas.openxmlformats.org/officeDocument/2006/relationships/tags" Target="../tags/tag72.xml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2" Type="http://schemas.openxmlformats.org/officeDocument/2006/relationships/slideLayout" Target="../slideLayouts/slideLayout4.xml"/><Relationship Id="rId21" Type="http://schemas.openxmlformats.org/officeDocument/2006/relationships/image" Target="../media/image28.jpeg"/><Relationship Id="rId20" Type="http://schemas.openxmlformats.org/officeDocument/2006/relationships/image" Target="../media/image27.jpeg"/><Relationship Id="rId2" Type="http://schemas.openxmlformats.org/officeDocument/2006/relationships/tags" Target="../tags/tag73.xml"/><Relationship Id="rId19" Type="http://schemas.openxmlformats.org/officeDocument/2006/relationships/image" Target="../media/image26.png"/><Relationship Id="rId18" Type="http://schemas.openxmlformats.org/officeDocument/2006/relationships/image" Target="../media/image25.png"/><Relationship Id="rId17" Type="http://schemas.openxmlformats.org/officeDocument/2006/relationships/image" Target="../media/image24.png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8" Type="http://schemas.openxmlformats.org/officeDocument/2006/relationships/notesSlide" Target="../notesSlides/notesSlide2.xml"/><Relationship Id="rId37" Type="http://schemas.openxmlformats.org/officeDocument/2006/relationships/slideLayout" Target="../slideLayouts/slideLayout5.xml"/><Relationship Id="rId36" Type="http://schemas.openxmlformats.org/officeDocument/2006/relationships/tags" Target="../tags/tag119.xml"/><Relationship Id="rId35" Type="http://schemas.openxmlformats.org/officeDocument/2006/relationships/image" Target="../media/image8.png"/><Relationship Id="rId34" Type="http://schemas.openxmlformats.org/officeDocument/2006/relationships/tags" Target="../tags/tag118.xml"/><Relationship Id="rId33" Type="http://schemas.openxmlformats.org/officeDocument/2006/relationships/image" Target="../media/image31.png"/><Relationship Id="rId32" Type="http://schemas.openxmlformats.org/officeDocument/2006/relationships/image" Target="../media/image30.jpeg"/><Relationship Id="rId31" Type="http://schemas.openxmlformats.org/officeDocument/2006/relationships/tags" Target="../tags/tag117.xml"/><Relationship Id="rId30" Type="http://schemas.openxmlformats.org/officeDocument/2006/relationships/image" Target="../media/image29.jpeg"/><Relationship Id="rId3" Type="http://schemas.openxmlformats.org/officeDocument/2006/relationships/tags" Target="../tags/tag90.xml"/><Relationship Id="rId29" Type="http://schemas.openxmlformats.org/officeDocument/2006/relationships/tags" Target="../tags/tag116.xml"/><Relationship Id="rId28" Type="http://schemas.openxmlformats.org/officeDocument/2006/relationships/tags" Target="../tags/tag115.xml"/><Relationship Id="rId27" Type="http://schemas.openxmlformats.org/officeDocument/2006/relationships/tags" Target="../tags/tag114.xml"/><Relationship Id="rId26" Type="http://schemas.openxmlformats.org/officeDocument/2006/relationships/tags" Target="../tags/tag113.xml"/><Relationship Id="rId25" Type="http://schemas.openxmlformats.org/officeDocument/2006/relationships/tags" Target="../tags/tag112.xml"/><Relationship Id="rId24" Type="http://schemas.openxmlformats.org/officeDocument/2006/relationships/tags" Target="../tags/tag111.xml"/><Relationship Id="rId23" Type="http://schemas.openxmlformats.org/officeDocument/2006/relationships/tags" Target="../tags/tag110.xml"/><Relationship Id="rId22" Type="http://schemas.openxmlformats.org/officeDocument/2006/relationships/tags" Target="../tags/tag109.xml"/><Relationship Id="rId21" Type="http://schemas.openxmlformats.org/officeDocument/2006/relationships/tags" Target="../tags/tag108.xml"/><Relationship Id="rId20" Type="http://schemas.openxmlformats.org/officeDocument/2006/relationships/tags" Target="../tags/tag107.xml"/><Relationship Id="rId2" Type="http://schemas.openxmlformats.org/officeDocument/2006/relationships/tags" Target="../tags/tag89.xml"/><Relationship Id="rId19" Type="http://schemas.openxmlformats.org/officeDocument/2006/relationships/tags" Target="../tags/tag106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tags" Target="../tags/tag8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7" Type="http://schemas.openxmlformats.org/officeDocument/2006/relationships/slideLayout" Target="../slideLayouts/slideLayout4.xml"/><Relationship Id="rId36" Type="http://schemas.openxmlformats.org/officeDocument/2006/relationships/tags" Target="../tags/tag154.xml"/><Relationship Id="rId35" Type="http://schemas.openxmlformats.org/officeDocument/2006/relationships/tags" Target="../tags/tag153.xml"/><Relationship Id="rId34" Type="http://schemas.openxmlformats.org/officeDocument/2006/relationships/tags" Target="../tags/tag152.xml"/><Relationship Id="rId33" Type="http://schemas.openxmlformats.org/officeDocument/2006/relationships/tags" Target="../tags/tag151.xml"/><Relationship Id="rId32" Type="http://schemas.openxmlformats.org/officeDocument/2006/relationships/tags" Target="../tags/tag150.xml"/><Relationship Id="rId31" Type="http://schemas.openxmlformats.org/officeDocument/2006/relationships/tags" Target="../tags/tag149.xml"/><Relationship Id="rId30" Type="http://schemas.openxmlformats.org/officeDocument/2006/relationships/tags" Target="../tags/tag148.xml"/><Relationship Id="rId3" Type="http://schemas.openxmlformats.org/officeDocument/2006/relationships/tags" Target="../tags/tag121.xml"/><Relationship Id="rId29" Type="http://schemas.openxmlformats.org/officeDocument/2006/relationships/tags" Target="../tags/tag147.xml"/><Relationship Id="rId28" Type="http://schemas.openxmlformats.org/officeDocument/2006/relationships/tags" Target="../tags/tag146.xml"/><Relationship Id="rId27" Type="http://schemas.openxmlformats.org/officeDocument/2006/relationships/tags" Target="../tags/tag145.xml"/><Relationship Id="rId26" Type="http://schemas.openxmlformats.org/officeDocument/2006/relationships/tags" Target="../tags/tag144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tags" Target="../tags/tag120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大数据私人营养顾问</a:t>
            </a:r>
            <a:r>
              <a:rPr lang="en-US" altLang="zh-CN" dirty="0"/>
              <a:t>+</a:t>
            </a:r>
            <a:r>
              <a:rPr lang="zh-CN" altLang="en-US" dirty="0"/>
              <a:t>厨房教练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aseline="30000" dirty="0"/>
              <a:t>mealprep®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zh-CN" altLang="en-US" dirty="0"/>
              <a:t>功能性饮食创新坊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追踪式</a:t>
            </a:r>
            <a:r>
              <a:rPr lang="zh-CN" altLang="en-US" dirty="0">
                <a:sym typeface="+mn-ea"/>
              </a:rPr>
              <a:t>精细化</a:t>
            </a:r>
            <a:r>
              <a:rPr lang="zh-CN" altLang="en-US" dirty="0"/>
              <a:t>饮食管理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中国风轻食茶饮</a:t>
            </a:r>
            <a:endParaRPr lang="zh-CN" altLang="en-US"/>
          </a:p>
        </p:txBody>
      </p:sp>
      <p:sp>
        <p:nvSpPr>
          <p:cNvPr id="8" name="Rectangle 9677"/>
          <p:cNvSpPr>
            <a:spLocks noChangeArrowheads="1"/>
          </p:cNvSpPr>
          <p:nvPr/>
        </p:nvSpPr>
        <p:spPr bwMode="auto">
          <a:xfrm>
            <a:off x="3591719" y="4116113"/>
            <a:ext cx="5008563" cy="7938"/>
          </a:xfrm>
          <a:prstGeom prst="rect">
            <a:avLst/>
          </a:prstGeom>
          <a:solidFill>
            <a:srgbClr val="A9A8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9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9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  <p:bldP spid="5" grpId="1" build="p"/>
      <p:bldP spid="6" grpId="0" build="p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236345" y="704850"/>
            <a:ext cx="2743200" cy="5331506"/>
            <a:chOff x="5965" y="2077"/>
            <a:chExt cx="7178" cy="13949"/>
          </a:xfrm>
        </p:grpSpPr>
        <p:sp>
          <p:nvSpPr>
            <p:cNvPr id="36" name="任意多边形 35"/>
            <p:cNvSpPr/>
            <p:nvPr>
              <p:custDataLst>
                <p:tags r:id="rId1"/>
              </p:custDataLst>
            </p:nvPr>
          </p:nvSpPr>
          <p:spPr>
            <a:xfrm>
              <a:off x="6056" y="2077"/>
              <a:ext cx="7087" cy="4398"/>
            </a:xfrm>
            <a:custGeom>
              <a:avLst/>
              <a:gdLst>
                <a:gd name="connsiteX0" fmla="*/ 1520268 w 2785064"/>
                <a:gd name="connsiteY0" fmla="*/ 0 h 2793949"/>
                <a:gd name="connsiteX1" fmla="*/ 1590774 w 2785064"/>
                <a:gd name="connsiteY1" fmla="*/ 903 h 2793949"/>
                <a:gd name="connsiteX2" fmla="*/ 1659210 w 2785064"/>
                <a:gd name="connsiteY2" fmla="*/ 7606 h 2793949"/>
                <a:gd name="connsiteX3" fmla="*/ 1691940 w 2785064"/>
                <a:gd name="connsiteY3" fmla="*/ 10812 h 2793949"/>
                <a:gd name="connsiteX4" fmla="*/ 1725721 w 2785064"/>
                <a:gd name="connsiteY4" fmla="*/ 18623 h 2793949"/>
                <a:gd name="connsiteX5" fmla="*/ 1758306 w 2785064"/>
                <a:gd name="connsiteY5" fmla="*/ 23316 h 2793949"/>
                <a:gd name="connsiteX6" fmla="*/ 1788821 w 2785064"/>
                <a:gd name="connsiteY6" fmla="*/ 33808 h 2793949"/>
                <a:gd name="connsiteX7" fmla="*/ 1851483 w 2785064"/>
                <a:gd name="connsiteY7" fmla="*/ 53453 h 2793949"/>
                <a:gd name="connsiteX8" fmla="*/ 1912076 w 2785064"/>
                <a:gd name="connsiteY8" fmla="*/ 78898 h 2793949"/>
                <a:gd name="connsiteX9" fmla="*/ 1970743 w 2785064"/>
                <a:gd name="connsiteY9" fmla="*/ 108657 h 2793949"/>
                <a:gd name="connsiteX10" fmla="*/ 2027632 w 2785064"/>
                <a:gd name="connsiteY10" fmla="*/ 141243 h 2793949"/>
                <a:gd name="connsiteX11" fmla="*/ 2079330 w 2785064"/>
                <a:gd name="connsiteY11" fmla="*/ 180824 h 2793949"/>
                <a:gd name="connsiteX12" fmla="*/ 2132369 w 2785064"/>
                <a:gd name="connsiteY12" fmla="*/ 222037 h 2793949"/>
                <a:gd name="connsiteX13" fmla="*/ 2183485 w 2785064"/>
                <a:gd name="connsiteY13" fmla="*/ 267565 h 2793949"/>
                <a:gd name="connsiteX14" fmla="*/ 2229845 w 2785064"/>
                <a:gd name="connsiteY14" fmla="*/ 315628 h 2793949"/>
                <a:gd name="connsiteX15" fmla="*/ 2277257 w 2785064"/>
                <a:gd name="connsiteY15" fmla="*/ 368296 h 2793949"/>
                <a:gd name="connsiteX16" fmla="*/ 2319914 w 2785064"/>
                <a:gd name="connsiteY16" fmla="*/ 423500 h 2793949"/>
                <a:gd name="connsiteX17" fmla="*/ 2362280 w 2785064"/>
                <a:gd name="connsiteY17" fmla="*/ 481678 h 2793949"/>
                <a:gd name="connsiteX18" fmla="*/ 2401525 w 2785064"/>
                <a:gd name="connsiteY18" fmla="*/ 541050 h 2793949"/>
                <a:gd name="connsiteX19" fmla="*/ 2440188 w 2785064"/>
                <a:gd name="connsiteY19" fmla="*/ 606368 h 2793949"/>
                <a:gd name="connsiteX20" fmla="*/ 2474533 w 2785064"/>
                <a:gd name="connsiteY20" fmla="*/ 669763 h 2793949"/>
                <a:gd name="connsiteX21" fmla="*/ 2506953 w 2785064"/>
                <a:gd name="connsiteY21" fmla="*/ 737471 h 2793949"/>
                <a:gd name="connsiteX22" fmla="*/ 2539228 w 2785064"/>
                <a:gd name="connsiteY22" fmla="*/ 806666 h 2793949"/>
                <a:gd name="connsiteX23" fmla="*/ 2569869 w 2785064"/>
                <a:gd name="connsiteY23" fmla="*/ 877202 h 2793949"/>
                <a:gd name="connsiteX24" fmla="*/ 2597390 w 2785064"/>
                <a:gd name="connsiteY24" fmla="*/ 948933 h 2793949"/>
                <a:gd name="connsiteX25" fmla="*/ 2623422 w 2785064"/>
                <a:gd name="connsiteY25" fmla="*/ 1020518 h 2793949"/>
                <a:gd name="connsiteX26" fmla="*/ 2647676 w 2785064"/>
                <a:gd name="connsiteY26" fmla="*/ 1094930 h 2793949"/>
                <a:gd name="connsiteX27" fmla="*/ 2668808 w 2785064"/>
                <a:gd name="connsiteY27" fmla="*/ 1170537 h 2793949"/>
                <a:gd name="connsiteX28" fmla="*/ 2688308 w 2785064"/>
                <a:gd name="connsiteY28" fmla="*/ 1247485 h 2793949"/>
                <a:gd name="connsiteX29" fmla="*/ 2707952 w 2785064"/>
                <a:gd name="connsiteY29" fmla="*/ 1322947 h 2793949"/>
                <a:gd name="connsiteX30" fmla="*/ 2723134 w 2785064"/>
                <a:gd name="connsiteY30" fmla="*/ 1397971 h 2793949"/>
                <a:gd name="connsiteX31" fmla="*/ 2738170 w 2785064"/>
                <a:gd name="connsiteY31" fmla="*/ 1474482 h 2793949"/>
                <a:gd name="connsiteX32" fmla="*/ 2751864 w 2785064"/>
                <a:gd name="connsiteY32" fmla="*/ 1549361 h 2793949"/>
                <a:gd name="connsiteX33" fmla="*/ 2761095 w 2785064"/>
                <a:gd name="connsiteY33" fmla="*/ 1623802 h 2793949"/>
                <a:gd name="connsiteX34" fmla="*/ 2770325 w 2785064"/>
                <a:gd name="connsiteY34" fmla="*/ 1698244 h 2793949"/>
                <a:gd name="connsiteX35" fmla="*/ 2776726 w 2785064"/>
                <a:gd name="connsiteY35" fmla="*/ 1770908 h 2793949"/>
                <a:gd name="connsiteX36" fmla="*/ 2780151 w 2785064"/>
                <a:gd name="connsiteY36" fmla="*/ 1843280 h 2793949"/>
                <a:gd name="connsiteX37" fmla="*/ 2785064 w 2785064"/>
                <a:gd name="connsiteY37" fmla="*/ 1915798 h 2793949"/>
                <a:gd name="connsiteX38" fmla="*/ 2783267 w 2785064"/>
                <a:gd name="connsiteY38" fmla="*/ 1980155 h 2793949"/>
                <a:gd name="connsiteX39" fmla="*/ 2778348 w 2785064"/>
                <a:gd name="connsiteY39" fmla="*/ 2045706 h 2793949"/>
                <a:gd name="connsiteX40" fmla="*/ 2767915 w 2785064"/>
                <a:gd name="connsiteY40" fmla="*/ 2106216 h 2793949"/>
                <a:gd name="connsiteX41" fmla="*/ 2753310 w 2785064"/>
                <a:gd name="connsiteY41" fmla="*/ 2163315 h 2793949"/>
                <a:gd name="connsiteX42" fmla="*/ 2734242 w 2785064"/>
                <a:gd name="connsiteY42" fmla="*/ 2219977 h 2793949"/>
                <a:gd name="connsiteX43" fmla="*/ 2713977 w 2785064"/>
                <a:gd name="connsiteY43" fmla="*/ 2273520 h 2793949"/>
                <a:gd name="connsiteX44" fmla="*/ 2686420 w 2785064"/>
                <a:gd name="connsiteY44" fmla="*/ 2324849 h 2793949"/>
                <a:gd name="connsiteX45" fmla="*/ 2654544 w 2785064"/>
                <a:gd name="connsiteY45" fmla="*/ 2374253 h 2793949"/>
                <a:gd name="connsiteX46" fmla="*/ 2621472 w 2785064"/>
                <a:gd name="connsiteY46" fmla="*/ 2420539 h 2793949"/>
                <a:gd name="connsiteX47" fmla="*/ 2585716 w 2785064"/>
                <a:gd name="connsiteY47" fmla="*/ 2463560 h 2793949"/>
                <a:gd name="connsiteX48" fmla="*/ 2542667 w 2785064"/>
                <a:gd name="connsiteY48" fmla="*/ 2504367 h 2793949"/>
                <a:gd name="connsiteX49" fmla="*/ 2501396 w 2785064"/>
                <a:gd name="connsiteY49" fmla="*/ 2542346 h 2793949"/>
                <a:gd name="connsiteX50" fmla="*/ 2452833 w 2785064"/>
                <a:gd name="connsiteY50" fmla="*/ 2578109 h 2793949"/>
                <a:gd name="connsiteX51" fmla="*/ 2404415 w 2785064"/>
                <a:gd name="connsiteY51" fmla="*/ 2612387 h 2793949"/>
                <a:gd name="connsiteX52" fmla="*/ 2352116 w 2785064"/>
                <a:gd name="connsiteY52" fmla="*/ 2640281 h 2793949"/>
                <a:gd name="connsiteX53" fmla="*/ 2299817 w 2785064"/>
                <a:gd name="connsiteY53" fmla="*/ 2668175 h 2793949"/>
                <a:gd name="connsiteX54" fmla="*/ 2244834 w 2785064"/>
                <a:gd name="connsiteY54" fmla="*/ 2692805 h 2793949"/>
                <a:gd name="connsiteX55" fmla="*/ 2185534 w 2785064"/>
                <a:gd name="connsiteY55" fmla="*/ 2715511 h 2793949"/>
                <a:gd name="connsiteX56" fmla="*/ 2128012 w 2785064"/>
                <a:gd name="connsiteY56" fmla="*/ 2735389 h 2793949"/>
                <a:gd name="connsiteX57" fmla="*/ 2066318 w 2785064"/>
                <a:gd name="connsiteY57" fmla="*/ 2751858 h 2793949"/>
                <a:gd name="connsiteX58" fmla="*/ 2003428 w 2785064"/>
                <a:gd name="connsiteY58" fmla="*/ 2765208 h 2793949"/>
                <a:gd name="connsiteX59" fmla="*/ 1939196 w 2785064"/>
                <a:gd name="connsiteY59" fmla="*/ 2776926 h 2793949"/>
                <a:gd name="connsiteX60" fmla="*/ 1876742 w 2785064"/>
                <a:gd name="connsiteY60" fmla="*/ 2785816 h 2793949"/>
                <a:gd name="connsiteX61" fmla="*/ 1810117 w 2785064"/>
                <a:gd name="connsiteY61" fmla="*/ 2791296 h 2793949"/>
                <a:gd name="connsiteX62" fmla="*/ 1745271 w 2785064"/>
                <a:gd name="connsiteY62" fmla="*/ 2793949 h 2793949"/>
                <a:gd name="connsiteX63" fmla="*/ 1677740 w 2785064"/>
                <a:gd name="connsiteY63" fmla="*/ 2793338 h 2793949"/>
                <a:gd name="connsiteX64" fmla="*/ 1610355 w 2785064"/>
                <a:gd name="connsiteY64" fmla="*/ 2791239 h 2793949"/>
                <a:gd name="connsiteX65" fmla="*/ 1543115 w 2785064"/>
                <a:gd name="connsiteY65" fmla="*/ 2787655 h 2793949"/>
                <a:gd name="connsiteX66" fmla="*/ 1477946 w 2785064"/>
                <a:gd name="connsiteY66" fmla="*/ 2778270 h 2793949"/>
                <a:gd name="connsiteX67" fmla="*/ 1411434 w 2785064"/>
                <a:gd name="connsiteY67" fmla="*/ 2767253 h 2793949"/>
                <a:gd name="connsiteX68" fmla="*/ 1345359 w 2785064"/>
                <a:gd name="connsiteY68" fmla="*/ 2751776 h 2793949"/>
                <a:gd name="connsiteX69" fmla="*/ 1279285 w 2785064"/>
                <a:gd name="connsiteY69" fmla="*/ 2736300 h 2793949"/>
                <a:gd name="connsiteX70" fmla="*/ 1146521 w 2785064"/>
                <a:gd name="connsiteY70" fmla="*/ 2696282 h 2793949"/>
                <a:gd name="connsiteX71" fmla="*/ 1015536 w 2785064"/>
                <a:gd name="connsiteY71" fmla="*/ 2653437 h 2793949"/>
                <a:gd name="connsiteX72" fmla="*/ 953311 w 2785064"/>
                <a:gd name="connsiteY72" fmla="*/ 2629333 h 2793949"/>
                <a:gd name="connsiteX73" fmla="*/ 891085 w 2785064"/>
                <a:gd name="connsiteY73" fmla="*/ 2605228 h 2793949"/>
                <a:gd name="connsiteX74" fmla="*/ 827663 w 2785064"/>
                <a:gd name="connsiteY74" fmla="*/ 2578006 h 2793949"/>
                <a:gd name="connsiteX75" fmla="*/ 768849 w 2785064"/>
                <a:gd name="connsiteY75" fmla="*/ 2549733 h 2793949"/>
                <a:gd name="connsiteX76" fmla="*/ 710036 w 2785064"/>
                <a:gd name="connsiteY76" fmla="*/ 2521461 h 2793949"/>
                <a:gd name="connsiteX77" fmla="*/ 652856 w 2785064"/>
                <a:gd name="connsiteY77" fmla="*/ 2491848 h 2793949"/>
                <a:gd name="connsiteX78" fmla="*/ 597309 w 2785064"/>
                <a:gd name="connsiteY78" fmla="*/ 2460895 h 2793949"/>
                <a:gd name="connsiteX79" fmla="*/ 542054 w 2785064"/>
                <a:gd name="connsiteY79" fmla="*/ 2426968 h 2793949"/>
                <a:gd name="connsiteX80" fmla="*/ 491262 w 2785064"/>
                <a:gd name="connsiteY80" fmla="*/ 2393478 h 2793949"/>
                <a:gd name="connsiteX81" fmla="*/ 442103 w 2785064"/>
                <a:gd name="connsiteY81" fmla="*/ 2358648 h 2793949"/>
                <a:gd name="connsiteX82" fmla="*/ 393235 w 2785064"/>
                <a:gd name="connsiteY82" fmla="*/ 2320844 h 2793949"/>
                <a:gd name="connsiteX83" fmla="*/ 347488 w 2785064"/>
                <a:gd name="connsiteY83" fmla="*/ 2281846 h 2793949"/>
                <a:gd name="connsiteX84" fmla="*/ 304863 w 2785064"/>
                <a:gd name="connsiteY84" fmla="*/ 2241653 h 2793949"/>
                <a:gd name="connsiteX85" fmla="*/ 263579 w 2785064"/>
                <a:gd name="connsiteY85" fmla="*/ 2203091 h 2793949"/>
                <a:gd name="connsiteX86" fmla="*/ 225854 w 2785064"/>
                <a:gd name="connsiteY86" fmla="*/ 2158875 h 2793949"/>
                <a:gd name="connsiteX87" fmla="*/ 189907 w 2785064"/>
                <a:gd name="connsiteY87" fmla="*/ 2111833 h 2793949"/>
                <a:gd name="connsiteX88" fmla="*/ 155303 w 2785064"/>
                <a:gd name="connsiteY88" fmla="*/ 2066422 h 2793949"/>
                <a:gd name="connsiteX89" fmla="*/ 126941 w 2785064"/>
                <a:gd name="connsiteY89" fmla="*/ 2018621 h 2793949"/>
                <a:gd name="connsiteX90" fmla="*/ 98724 w 2785064"/>
                <a:gd name="connsiteY90" fmla="*/ 1969333 h 2793949"/>
                <a:gd name="connsiteX91" fmla="*/ 73774 w 2785064"/>
                <a:gd name="connsiteY91" fmla="*/ 1917364 h 2793949"/>
                <a:gd name="connsiteX92" fmla="*/ 55066 w 2785064"/>
                <a:gd name="connsiteY92" fmla="*/ 1863005 h 2793949"/>
                <a:gd name="connsiteX93" fmla="*/ 34871 w 2785064"/>
                <a:gd name="connsiteY93" fmla="*/ 1808500 h 2793949"/>
                <a:gd name="connsiteX94" fmla="*/ 22551 w 2785064"/>
                <a:gd name="connsiteY94" fmla="*/ 1750264 h 2793949"/>
                <a:gd name="connsiteX95" fmla="*/ 10376 w 2785064"/>
                <a:gd name="connsiteY95" fmla="*/ 1690542 h 2793949"/>
                <a:gd name="connsiteX96" fmla="*/ 5786 w 2785064"/>
                <a:gd name="connsiteY96" fmla="*/ 1630062 h 2793949"/>
                <a:gd name="connsiteX97" fmla="*/ 0 w 2785064"/>
                <a:gd name="connsiteY97" fmla="*/ 1566463 h 2793949"/>
                <a:gd name="connsiteX98" fmla="*/ 1797 w 2785064"/>
                <a:gd name="connsiteY98" fmla="*/ 1502106 h 2793949"/>
                <a:gd name="connsiteX99" fmla="*/ 7153 w 2785064"/>
                <a:gd name="connsiteY99" fmla="*/ 1432095 h 2793949"/>
                <a:gd name="connsiteX100" fmla="*/ 15775 w 2785064"/>
                <a:gd name="connsiteY100" fmla="*/ 1359402 h 2793949"/>
                <a:gd name="connsiteX101" fmla="*/ 30348 w 2785064"/>
                <a:gd name="connsiteY101" fmla="*/ 1287292 h 2793949"/>
                <a:gd name="connsiteX102" fmla="*/ 50873 w 2785064"/>
                <a:gd name="connsiteY102" fmla="*/ 1215765 h 2793949"/>
                <a:gd name="connsiteX103" fmla="*/ 73030 w 2785064"/>
                <a:gd name="connsiteY103" fmla="*/ 1142897 h 2793949"/>
                <a:gd name="connsiteX104" fmla="*/ 100993 w 2785064"/>
                <a:gd name="connsiteY104" fmla="*/ 1072099 h 2793949"/>
                <a:gd name="connsiteX105" fmla="*/ 131786 w 2785064"/>
                <a:gd name="connsiteY105" fmla="*/ 1003078 h 2793949"/>
                <a:gd name="connsiteX106" fmla="*/ 168675 w 2785064"/>
                <a:gd name="connsiteY106" fmla="*/ 933154 h 2793949"/>
                <a:gd name="connsiteX107" fmla="*/ 208394 w 2785064"/>
                <a:gd name="connsiteY107" fmla="*/ 865008 h 2793949"/>
                <a:gd name="connsiteX108" fmla="*/ 251089 w 2785064"/>
                <a:gd name="connsiteY108" fmla="*/ 797153 h 2793949"/>
                <a:gd name="connsiteX109" fmla="*/ 297956 w 2785064"/>
                <a:gd name="connsiteY109" fmla="*/ 732709 h 2793949"/>
                <a:gd name="connsiteX110" fmla="*/ 346165 w 2785064"/>
                <a:gd name="connsiteY110" fmla="*/ 669896 h 2793949"/>
                <a:gd name="connsiteX111" fmla="*/ 397349 w 2785064"/>
                <a:gd name="connsiteY111" fmla="*/ 607375 h 2793949"/>
                <a:gd name="connsiteX112" fmla="*/ 452705 w 2785064"/>
                <a:gd name="connsiteY112" fmla="*/ 548265 h 2793949"/>
                <a:gd name="connsiteX113" fmla="*/ 509549 w 2785064"/>
                <a:gd name="connsiteY113" fmla="*/ 489300 h 2793949"/>
                <a:gd name="connsiteX114" fmla="*/ 569078 w 2785064"/>
                <a:gd name="connsiteY114" fmla="*/ 433599 h 2793949"/>
                <a:gd name="connsiteX115" fmla="*/ 631290 w 2785064"/>
                <a:gd name="connsiteY115" fmla="*/ 381163 h 2793949"/>
                <a:gd name="connsiteX116" fmla="*/ 693212 w 2785064"/>
                <a:gd name="connsiteY116" fmla="*/ 331700 h 2793949"/>
                <a:gd name="connsiteX117" fmla="*/ 756475 w 2785064"/>
                <a:gd name="connsiteY117" fmla="*/ 283869 h 2793949"/>
                <a:gd name="connsiteX118" fmla="*/ 823911 w 2785064"/>
                <a:gd name="connsiteY118" fmla="*/ 239449 h 2793949"/>
                <a:gd name="connsiteX119" fmla="*/ 891055 w 2785064"/>
                <a:gd name="connsiteY119" fmla="*/ 198001 h 2793949"/>
                <a:gd name="connsiteX120" fmla="*/ 959251 w 2785064"/>
                <a:gd name="connsiteY120" fmla="*/ 161158 h 2793949"/>
                <a:gd name="connsiteX121" fmla="*/ 1030130 w 2785064"/>
                <a:gd name="connsiteY121" fmla="*/ 127580 h 2793949"/>
                <a:gd name="connsiteX122" fmla="*/ 1097889 w 2785064"/>
                <a:gd name="connsiteY122" fmla="*/ 95198 h 2793949"/>
                <a:gd name="connsiteX123" fmla="*/ 1171016 w 2785064"/>
                <a:gd name="connsiteY123" fmla="*/ 69344 h 2793949"/>
                <a:gd name="connsiteX124" fmla="*/ 1240876 w 2785064"/>
                <a:gd name="connsiteY124" fmla="*/ 46171 h 2793949"/>
                <a:gd name="connsiteX125" fmla="*/ 1311642 w 2785064"/>
                <a:gd name="connsiteY125" fmla="*/ 29090 h 2793949"/>
                <a:gd name="connsiteX126" fmla="*/ 1381971 w 2785064"/>
                <a:gd name="connsiteY126" fmla="*/ 16469 h 2793949"/>
                <a:gd name="connsiteX127" fmla="*/ 1452154 w 2785064"/>
                <a:gd name="connsiteY127" fmla="*/ 5334 h 279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2785064" h="2793949">
                  <a:moveTo>
                    <a:pt x="1520268" y="0"/>
                  </a:moveTo>
                  <a:lnTo>
                    <a:pt x="1590774" y="903"/>
                  </a:lnTo>
                  <a:lnTo>
                    <a:pt x="1659210" y="7606"/>
                  </a:lnTo>
                  <a:lnTo>
                    <a:pt x="1691940" y="10812"/>
                  </a:lnTo>
                  <a:lnTo>
                    <a:pt x="1725721" y="18623"/>
                  </a:lnTo>
                  <a:lnTo>
                    <a:pt x="1758306" y="23316"/>
                  </a:lnTo>
                  <a:lnTo>
                    <a:pt x="1788821" y="33808"/>
                  </a:lnTo>
                  <a:lnTo>
                    <a:pt x="1851483" y="53453"/>
                  </a:lnTo>
                  <a:lnTo>
                    <a:pt x="1912076" y="78898"/>
                  </a:lnTo>
                  <a:lnTo>
                    <a:pt x="1970743" y="108657"/>
                  </a:lnTo>
                  <a:lnTo>
                    <a:pt x="2027632" y="141243"/>
                  </a:lnTo>
                  <a:lnTo>
                    <a:pt x="2079330" y="180824"/>
                  </a:lnTo>
                  <a:lnTo>
                    <a:pt x="2132369" y="222037"/>
                  </a:lnTo>
                  <a:lnTo>
                    <a:pt x="2183485" y="267565"/>
                  </a:lnTo>
                  <a:lnTo>
                    <a:pt x="2229845" y="315628"/>
                  </a:lnTo>
                  <a:lnTo>
                    <a:pt x="2277257" y="368296"/>
                  </a:lnTo>
                  <a:lnTo>
                    <a:pt x="2319914" y="423500"/>
                  </a:lnTo>
                  <a:lnTo>
                    <a:pt x="2362280" y="481678"/>
                  </a:lnTo>
                  <a:lnTo>
                    <a:pt x="2401525" y="541050"/>
                  </a:lnTo>
                  <a:lnTo>
                    <a:pt x="2440188" y="606368"/>
                  </a:lnTo>
                  <a:lnTo>
                    <a:pt x="2474533" y="669763"/>
                  </a:lnTo>
                  <a:lnTo>
                    <a:pt x="2506953" y="737471"/>
                  </a:lnTo>
                  <a:lnTo>
                    <a:pt x="2539228" y="806666"/>
                  </a:lnTo>
                  <a:lnTo>
                    <a:pt x="2569869" y="877202"/>
                  </a:lnTo>
                  <a:lnTo>
                    <a:pt x="2597390" y="948933"/>
                  </a:lnTo>
                  <a:lnTo>
                    <a:pt x="2623422" y="1020518"/>
                  </a:lnTo>
                  <a:lnTo>
                    <a:pt x="2647676" y="1094930"/>
                  </a:lnTo>
                  <a:lnTo>
                    <a:pt x="2668808" y="1170537"/>
                  </a:lnTo>
                  <a:lnTo>
                    <a:pt x="2688308" y="1247485"/>
                  </a:lnTo>
                  <a:lnTo>
                    <a:pt x="2707952" y="1322947"/>
                  </a:lnTo>
                  <a:lnTo>
                    <a:pt x="2723134" y="1397971"/>
                  </a:lnTo>
                  <a:lnTo>
                    <a:pt x="2738170" y="1474482"/>
                  </a:lnTo>
                  <a:lnTo>
                    <a:pt x="2751864" y="1549361"/>
                  </a:lnTo>
                  <a:lnTo>
                    <a:pt x="2761095" y="1623802"/>
                  </a:lnTo>
                  <a:lnTo>
                    <a:pt x="2770325" y="1698244"/>
                  </a:lnTo>
                  <a:lnTo>
                    <a:pt x="2776726" y="1770908"/>
                  </a:lnTo>
                  <a:lnTo>
                    <a:pt x="2780151" y="1843280"/>
                  </a:lnTo>
                  <a:lnTo>
                    <a:pt x="2785064" y="1915798"/>
                  </a:lnTo>
                  <a:lnTo>
                    <a:pt x="2783267" y="1980155"/>
                  </a:lnTo>
                  <a:lnTo>
                    <a:pt x="2778348" y="2045706"/>
                  </a:lnTo>
                  <a:lnTo>
                    <a:pt x="2767915" y="2106216"/>
                  </a:lnTo>
                  <a:lnTo>
                    <a:pt x="2753310" y="2163315"/>
                  </a:lnTo>
                  <a:lnTo>
                    <a:pt x="2734242" y="2219977"/>
                  </a:lnTo>
                  <a:lnTo>
                    <a:pt x="2713977" y="2273520"/>
                  </a:lnTo>
                  <a:lnTo>
                    <a:pt x="2686420" y="2324849"/>
                  </a:lnTo>
                  <a:lnTo>
                    <a:pt x="2654544" y="2374253"/>
                  </a:lnTo>
                  <a:lnTo>
                    <a:pt x="2621472" y="2420539"/>
                  </a:lnTo>
                  <a:lnTo>
                    <a:pt x="2585716" y="2463560"/>
                  </a:lnTo>
                  <a:lnTo>
                    <a:pt x="2542667" y="2504367"/>
                  </a:lnTo>
                  <a:lnTo>
                    <a:pt x="2501396" y="2542346"/>
                  </a:lnTo>
                  <a:lnTo>
                    <a:pt x="2452833" y="2578109"/>
                  </a:lnTo>
                  <a:lnTo>
                    <a:pt x="2404415" y="2612387"/>
                  </a:lnTo>
                  <a:lnTo>
                    <a:pt x="2352116" y="2640281"/>
                  </a:lnTo>
                  <a:lnTo>
                    <a:pt x="2299817" y="2668175"/>
                  </a:lnTo>
                  <a:lnTo>
                    <a:pt x="2244834" y="2692805"/>
                  </a:lnTo>
                  <a:lnTo>
                    <a:pt x="2185534" y="2715511"/>
                  </a:lnTo>
                  <a:lnTo>
                    <a:pt x="2128012" y="2735389"/>
                  </a:lnTo>
                  <a:lnTo>
                    <a:pt x="2066318" y="2751858"/>
                  </a:lnTo>
                  <a:lnTo>
                    <a:pt x="2003428" y="2765208"/>
                  </a:lnTo>
                  <a:lnTo>
                    <a:pt x="1939196" y="2776926"/>
                  </a:lnTo>
                  <a:lnTo>
                    <a:pt x="1876742" y="2785816"/>
                  </a:lnTo>
                  <a:lnTo>
                    <a:pt x="1810117" y="2791296"/>
                  </a:lnTo>
                  <a:lnTo>
                    <a:pt x="1745271" y="2793949"/>
                  </a:lnTo>
                  <a:lnTo>
                    <a:pt x="1677740" y="2793338"/>
                  </a:lnTo>
                  <a:lnTo>
                    <a:pt x="1610355" y="2791239"/>
                  </a:lnTo>
                  <a:lnTo>
                    <a:pt x="1543115" y="2787655"/>
                  </a:lnTo>
                  <a:lnTo>
                    <a:pt x="1477946" y="2778270"/>
                  </a:lnTo>
                  <a:lnTo>
                    <a:pt x="1411434" y="2767253"/>
                  </a:lnTo>
                  <a:lnTo>
                    <a:pt x="1345359" y="2751776"/>
                  </a:lnTo>
                  <a:lnTo>
                    <a:pt x="1279285" y="2736300"/>
                  </a:lnTo>
                  <a:lnTo>
                    <a:pt x="1146521" y="2696282"/>
                  </a:lnTo>
                  <a:lnTo>
                    <a:pt x="1015536" y="2653437"/>
                  </a:lnTo>
                  <a:lnTo>
                    <a:pt x="953311" y="2629333"/>
                  </a:lnTo>
                  <a:lnTo>
                    <a:pt x="891085" y="2605228"/>
                  </a:lnTo>
                  <a:lnTo>
                    <a:pt x="827663" y="2578006"/>
                  </a:lnTo>
                  <a:lnTo>
                    <a:pt x="768849" y="2549733"/>
                  </a:lnTo>
                  <a:lnTo>
                    <a:pt x="710036" y="2521461"/>
                  </a:lnTo>
                  <a:lnTo>
                    <a:pt x="652856" y="2491848"/>
                  </a:lnTo>
                  <a:lnTo>
                    <a:pt x="597309" y="2460895"/>
                  </a:lnTo>
                  <a:lnTo>
                    <a:pt x="542054" y="2426968"/>
                  </a:lnTo>
                  <a:lnTo>
                    <a:pt x="491262" y="2393478"/>
                  </a:lnTo>
                  <a:lnTo>
                    <a:pt x="442103" y="2358648"/>
                  </a:lnTo>
                  <a:lnTo>
                    <a:pt x="393235" y="2320844"/>
                  </a:lnTo>
                  <a:lnTo>
                    <a:pt x="347488" y="2281846"/>
                  </a:lnTo>
                  <a:lnTo>
                    <a:pt x="304863" y="2241653"/>
                  </a:lnTo>
                  <a:lnTo>
                    <a:pt x="263579" y="2203091"/>
                  </a:lnTo>
                  <a:lnTo>
                    <a:pt x="225854" y="2158875"/>
                  </a:lnTo>
                  <a:lnTo>
                    <a:pt x="189907" y="2111833"/>
                  </a:lnTo>
                  <a:lnTo>
                    <a:pt x="155303" y="2066422"/>
                  </a:lnTo>
                  <a:lnTo>
                    <a:pt x="126941" y="2018621"/>
                  </a:lnTo>
                  <a:lnTo>
                    <a:pt x="98724" y="1969333"/>
                  </a:lnTo>
                  <a:lnTo>
                    <a:pt x="73774" y="1917364"/>
                  </a:lnTo>
                  <a:lnTo>
                    <a:pt x="55066" y="1863005"/>
                  </a:lnTo>
                  <a:lnTo>
                    <a:pt x="34871" y="1808500"/>
                  </a:lnTo>
                  <a:lnTo>
                    <a:pt x="22551" y="1750264"/>
                  </a:lnTo>
                  <a:lnTo>
                    <a:pt x="10376" y="1690542"/>
                  </a:lnTo>
                  <a:lnTo>
                    <a:pt x="5786" y="1630062"/>
                  </a:lnTo>
                  <a:lnTo>
                    <a:pt x="0" y="1566463"/>
                  </a:lnTo>
                  <a:lnTo>
                    <a:pt x="1797" y="1502106"/>
                  </a:lnTo>
                  <a:lnTo>
                    <a:pt x="7153" y="1432095"/>
                  </a:lnTo>
                  <a:lnTo>
                    <a:pt x="15775" y="1359402"/>
                  </a:lnTo>
                  <a:lnTo>
                    <a:pt x="30348" y="1287292"/>
                  </a:lnTo>
                  <a:lnTo>
                    <a:pt x="50873" y="1215765"/>
                  </a:lnTo>
                  <a:lnTo>
                    <a:pt x="73030" y="1142897"/>
                  </a:lnTo>
                  <a:lnTo>
                    <a:pt x="100993" y="1072099"/>
                  </a:lnTo>
                  <a:lnTo>
                    <a:pt x="131786" y="1003078"/>
                  </a:lnTo>
                  <a:lnTo>
                    <a:pt x="168675" y="933154"/>
                  </a:lnTo>
                  <a:lnTo>
                    <a:pt x="208394" y="865008"/>
                  </a:lnTo>
                  <a:lnTo>
                    <a:pt x="251089" y="797153"/>
                  </a:lnTo>
                  <a:lnTo>
                    <a:pt x="297956" y="732709"/>
                  </a:lnTo>
                  <a:lnTo>
                    <a:pt x="346165" y="669896"/>
                  </a:lnTo>
                  <a:lnTo>
                    <a:pt x="397349" y="607375"/>
                  </a:lnTo>
                  <a:lnTo>
                    <a:pt x="452705" y="548265"/>
                  </a:lnTo>
                  <a:lnTo>
                    <a:pt x="509549" y="489300"/>
                  </a:lnTo>
                  <a:lnTo>
                    <a:pt x="569078" y="433599"/>
                  </a:lnTo>
                  <a:lnTo>
                    <a:pt x="631290" y="381163"/>
                  </a:lnTo>
                  <a:lnTo>
                    <a:pt x="693212" y="331700"/>
                  </a:lnTo>
                  <a:lnTo>
                    <a:pt x="756475" y="283869"/>
                  </a:lnTo>
                  <a:lnTo>
                    <a:pt x="823911" y="239449"/>
                  </a:lnTo>
                  <a:lnTo>
                    <a:pt x="891055" y="198001"/>
                  </a:lnTo>
                  <a:lnTo>
                    <a:pt x="959251" y="161158"/>
                  </a:lnTo>
                  <a:lnTo>
                    <a:pt x="1030130" y="127580"/>
                  </a:lnTo>
                  <a:lnTo>
                    <a:pt x="1097889" y="95198"/>
                  </a:lnTo>
                  <a:lnTo>
                    <a:pt x="1171016" y="69344"/>
                  </a:lnTo>
                  <a:lnTo>
                    <a:pt x="1240876" y="46171"/>
                  </a:lnTo>
                  <a:lnTo>
                    <a:pt x="1311642" y="29090"/>
                  </a:lnTo>
                  <a:lnTo>
                    <a:pt x="1381971" y="16469"/>
                  </a:lnTo>
                  <a:lnTo>
                    <a:pt x="1452154" y="5334"/>
                  </a:lnTo>
                  <a:close/>
                </a:path>
              </a:pathLst>
            </a:custGeom>
            <a:solidFill>
              <a:srgbClr val="FEFFFF"/>
            </a:solidFill>
            <a:ln w="76200"/>
          </p:spPr>
          <p:style>
            <a:lnRef idx="2">
              <a:srgbClr val="92D050">
                <a:shade val="50000"/>
              </a:srgbClr>
            </a:lnRef>
            <a:fillRef idx="1">
              <a:srgbClr val="92D050"/>
            </a:fillRef>
            <a:effectRef idx="0">
              <a:srgbClr val="92D05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mtClean="0">
                  <a:solidFill>
                    <a:srgbClr val="92D050"/>
                  </a:solidFill>
                </a:rPr>
                <a:t>技术支持</a:t>
              </a:r>
              <a:endParaRPr lang="zh-CN" altLang="en-US" sz="2400" b="1" smtClean="0">
                <a:solidFill>
                  <a:srgbClr val="92D050"/>
                </a:solidFill>
              </a:endParaRPr>
            </a:p>
          </p:txBody>
        </p:sp>
        <p:grpSp>
          <p:nvGrpSpPr>
            <p:cNvPr id="2" name="组合 1"/>
            <p:cNvGrpSpPr/>
            <p:nvPr>
              <p:custDataLst>
                <p:tags r:id="rId2"/>
              </p:custDataLst>
            </p:nvPr>
          </p:nvGrpSpPr>
          <p:grpSpPr>
            <a:xfrm>
              <a:off x="10282" y="6375"/>
              <a:ext cx="1143" cy="9650"/>
              <a:chOff x="5533611" y="3680354"/>
              <a:chExt cx="725662" cy="6128026"/>
            </a:xfrm>
          </p:grpSpPr>
          <p:sp>
            <p:nvSpPr>
              <p:cNvPr id="3" name="Rectangle 100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533611" y="5514770"/>
                <a:ext cx="725662" cy="4293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ysClr val="window" lastClr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5F5F5F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b="1" smtClean="0">
                    <a:solidFill>
                      <a:srgbClr val="92D050"/>
                    </a:solidFill>
                  </a:rPr>
                  <a:t>标签</a:t>
                </a:r>
                <a:r>
                  <a:rPr lang="zh-CN" altLang="en-US" b="1" smtClean="0">
                    <a:solidFill>
                      <a:srgbClr val="92D050"/>
                    </a:solidFill>
                  </a:rPr>
                  <a:t>分类</a:t>
                </a:r>
                <a:r>
                  <a:rPr lang="en-US" altLang="zh-CN" b="1" smtClean="0">
                    <a:solidFill>
                      <a:srgbClr val="92D050"/>
                    </a:solidFill>
                  </a:rPr>
                  <a:t>&amp;</a:t>
                </a:r>
                <a:endParaRPr lang="en-US" altLang="zh-CN" b="1" smtClean="0">
                  <a:solidFill>
                    <a:srgbClr val="92D050"/>
                  </a:solidFill>
                </a:endParaRPr>
              </a:p>
              <a:p>
                <a:pPr algn="ctr"/>
                <a:r>
                  <a:rPr lang="zh-CN" altLang="en-US" b="1" smtClean="0">
                    <a:solidFill>
                      <a:srgbClr val="92D050"/>
                    </a:solidFill>
                  </a:rPr>
                  <a:t>视频推荐</a:t>
                </a:r>
                <a:endParaRPr lang="zh-CN" altLang="en-US" b="1" smtClean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4" name="Line 92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 flipH="1">
                <a:off x="5896441" y="3756183"/>
                <a:ext cx="0" cy="1637084"/>
              </a:xfrm>
              <a:prstGeom prst="line">
                <a:avLst/>
              </a:prstGeom>
              <a:noFill/>
              <a:ln w="19050">
                <a:solidFill>
                  <a:srgbClr val="92D050">
                    <a:lumMod val="60000"/>
                    <a:lumOff val="40000"/>
                  </a:srgbClr>
                </a:solidFill>
                <a:prstDash val="sysDot"/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" name="Oval 140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832317" y="3680354"/>
                <a:ext cx="126449" cy="126449"/>
              </a:xfrm>
              <a:prstGeom prst="ellipse">
                <a:avLst/>
              </a:prstGeom>
              <a:solidFill>
                <a:srgbClr val="FEFFFF"/>
              </a:solidFill>
              <a:ln w="38100">
                <a:solidFill>
                  <a:srgbClr val="92D050">
                    <a:lumMod val="60000"/>
                    <a:lumOff val="40000"/>
                  </a:srgbClr>
                </a:solidFill>
              </a:ln>
            </p:spPr>
            <p:txBody>
              <a:bodyPr wrap="none" anchor="ctr"/>
              <a:lstStyle>
                <a:lvl1pPr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1pPr>
                <a:lvl2pPr marL="742950" indent="-28575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2pPr>
                <a:lvl3pPr marL="11430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3pPr>
                <a:lvl4pPr marL="16002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4pPr>
                <a:lvl5pPr marL="20574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9pPr>
              </a:lstStyle>
              <a:p>
                <a:pPr algn="ctr"/>
                <a:endParaRPr lang="ko-KR" altLang="ko-KR">
                  <a:latin typeface="Calibri" panose="020F0502020204030204"/>
                  <a:ea typeface="Malgun Gothic" panose="020B0503020000020004" charset="-127"/>
                </a:endParaRPr>
              </a:p>
            </p:txBody>
          </p:sp>
        </p:grpSp>
        <p:grpSp>
          <p:nvGrpSpPr>
            <p:cNvPr id="13" name="组合 12"/>
            <p:cNvGrpSpPr/>
            <p:nvPr>
              <p:custDataLst>
                <p:tags r:id="rId6"/>
              </p:custDataLst>
            </p:nvPr>
          </p:nvGrpSpPr>
          <p:grpSpPr>
            <a:xfrm>
              <a:off x="8843" y="6327"/>
              <a:ext cx="1143" cy="6297"/>
              <a:chOff x="4635653" y="3980064"/>
              <a:chExt cx="725662" cy="3998686"/>
            </a:xfrm>
          </p:grpSpPr>
          <p:sp>
            <p:nvSpPr>
              <p:cNvPr id="15" name="Rectangle 113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4635653" y="5066058"/>
                <a:ext cx="725662" cy="29126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ysClr val="window" lastClr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5F5F5F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b="1" smtClean="0">
                    <a:solidFill>
                      <a:srgbClr val="92D050"/>
                    </a:solidFill>
                  </a:rPr>
                  <a:t>生产作业管理</a:t>
                </a:r>
                <a:endParaRPr lang="zh-CN" altLang="en-US" b="1" smtClean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9" name="Line 112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H="1">
                <a:off x="5001963" y="4036087"/>
                <a:ext cx="1801" cy="948944"/>
              </a:xfrm>
              <a:prstGeom prst="line">
                <a:avLst/>
              </a:prstGeom>
              <a:noFill/>
              <a:ln w="19050">
                <a:solidFill>
                  <a:srgbClr val="92D050">
                    <a:lumMod val="60000"/>
                    <a:lumOff val="40000"/>
                  </a:srgbClr>
                </a:solidFill>
                <a:prstDash val="sysDot"/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Oval 140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937538" y="3980064"/>
                <a:ext cx="126449" cy="126449"/>
              </a:xfrm>
              <a:prstGeom prst="ellipse">
                <a:avLst/>
              </a:prstGeom>
              <a:solidFill>
                <a:srgbClr val="FEFFFF"/>
              </a:solidFill>
              <a:ln w="38100">
                <a:solidFill>
                  <a:srgbClr val="92D050">
                    <a:lumMod val="60000"/>
                    <a:lumOff val="40000"/>
                  </a:srgbClr>
                </a:solidFill>
              </a:ln>
            </p:spPr>
            <p:txBody>
              <a:bodyPr wrap="none" anchor="ctr"/>
              <a:lstStyle>
                <a:lvl1pPr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1pPr>
                <a:lvl2pPr marL="742950" indent="-28575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2pPr>
                <a:lvl3pPr marL="11430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3pPr>
                <a:lvl4pPr marL="16002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4pPr>
                <a:lvl5pPr marL="20574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9pPr>
              </a:lstStyle>
              <a:p>
                <a:pPr algn="ctr"/>
                <a:endParaRPr lang="ko-KR" altLang="ko-KR">
                  <a:latin typeface="Calibri" panose="020F0502020204030204"/>
                  <a:ea typeface="Malgun Gothic" panose="020B0503020000020004" charset="-127"/>
                </a:endParaRPr>
              </a:p>
            </p:txBody>
          </p:sp>
        </p:grpSp>
        <p:grpSp>
          <p:nvGrpSpPr>
            <p:cNvPr id="20" name="组合 19"/>
            <p:cNvGrpSpPr/>
            <p:nvPr>
              <p:custDataLst>
                <p:tags r:id="rId10"/>
              </p:custDataLst>
            </p:nvPr>
          </p:nvGrpSpPr>
          <p:grpSpPr>
            <a:xfrm>
              <a:off x="7404" y="6001"/>
              <a:ext cx="1143" cy="4501"/>
              <a:chOff x="3737694" y="3806857"/>
              <a:chExt cx="725663" cy="2858045"/>
            </a:xfrm>
          </p:grpSpPr>
          <p:sp>
            <p:nvSpPr>
              <p:cNvPr id="21" name="Rectangle 111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737694" y="4673173"/>
                <a:ext cx="725663" cy="1991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ysClr val="window" lastClr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5F5F5F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b="1" smtClean="0">
                    <a:solidFill>
                      <a:srgbClr val="92D050"/>
                    </a:solidFill>
                  </a:rPr>
                  <a:t>优化算法</a:t>
                </a:r>
                <a:endParaRPr lang="zh-CN" altLang="en-US" b="1" smtClean="0">
                  <a:solidFill>
                    <a:srgbClr val="92D050"/>
                  </a:solidFill>
                </a:endParaRPr>
              </a:p>
            </p:txBody>
          </p:sp>
          <p:sp>
            <p:nvSpPr>
              <p:cNvPr id="24" name="Line 110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 flipH="1">
                <a:off x="4107485" y="3877285"/>
                <a:ext cx="1801" cy="704055"/>
              </a:xfrm>
              <a:prstGeom prst="line">
                <a:avLst/>
              </a:prstGeom>
              <a:noFill/>
              <a:ln w="19050">
                <a:solidFill>
                  <a:srgbClr val="92D050">
                    <a:lumMod val="60000"/>
                    <a:lumOff val="40000"/>
                  </a:srgbClr>
                </a:solidFill>
                <a:prstDash val="sysDot"/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Oval 140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042760" y="3806857"/>
                <a:ext cx="126449" cy="126449"/>
              </a:xfrm>
              <a:prstGeom prst="ellipse">
                <a:avLst/>
              </a:prstGeom>
              <a:solidFill>
                <a:srgbClr val="FEFFFF"/>
              </a:solidFill>
              <a:ln w="38100">
                <a:solidFill>
                  <a:srgbClr val="92D050">
                    <a:lumMod val="60000"/>
                    <a:lumOff val="40000"/>
                  </a:srgbClr>
                </a:solidFill>
              </a:ln>
            </p:spPr>
            <p:txBody>
              <a:bodyPr wrap="none" anchor="ctr"/>
              <a:lstStyle>
                <a:lvl1pPr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1pPr>
                <a:lvl2pPr marL="742950" indent="-28575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2pPr>
                <a:lvl3pPr marL="11430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3pPr>
                <a:lvl4pPr marL="16002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4pPr>
                <a:lvl5pPr marL="20574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9pPr>
              </a:lstStyle>
              <a:p>
                <a:pPr algn="ctr"/>
                <a:endParaRPr lang="ko-KR" altLang="ko-KR">
                  <a:latin typeface="Calibri" panose="020F0502020204030204"/>
                  <a:ea typeface="Malgun Gothic" panose="020B0503020000020004" charset="-127"/>
                </a:endParaRPr>
              </a:p>
            </p:txBody>
          </p:sp>
        </p:grpSp>
        <p:grpSp>
          <p:nvGrpSpPr>
            <p:cNvPr id="23" name="组合 22"/>
            <p:cNvGrpSpPr/>
            <p:nvPr>
              <p:custDataLst>
                <p:tags r:id="rId14"/>
              </p:custDataLst>
            </p:nvPr>
          </p:nvGrpSpPr>
          <p:grpSpPr>
            <a:xfrm>
              <a:off x="5965" y="5326"/>
              <a:ext cx="1143" cy="9860"/>
              <a:chOff x="2839736" y="3301681"/>
              <a:chExt cx="725662" cy="6261004"/>
            </a:xfrm>
          </p:grpSpPr>
          <p:sp>
            <p:nvSpPr>
              <p:cNvPr id="25" name="Rectangle 109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839736" y="5269075"/>
                <a:ext cx="725662" cy="4293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ysClr val="window" lastClr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5F5F5F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b="1" smtClean="0">
                    <a:solidFill>
                      <a:srgbClr val="92D050"/>
                    </a:solidFill>
                  </a:rPr>
                  <a:t>大数据库</a:t>
                </a:r>
                <a:r>
                  <a:rPr lang="en-US" altLang="zh-CN" b="1" smtClean="0">
                    <a:solidFill>
                      <a:srgbClr val="92D050"/>
                    </a:solidFill>
                  </a:rPr>
                  <a:t>&amp;</a:t>
                </a:r>
                <a:endParaRPr lang="en-US" altLang="zh-CN" b="1" smtClean="0">
                  <a:solidFill>
                    <a:srgbClr val="92D050"/>
                  </a:solidFill>
                </a:endParaRPr>
              </a:p>
              <a:p>
                <a:pPr algn="ctr"/>
                <a:r>
                  <a:rPr lang="zh-CN" altLang="en-US" b="1" smtClean="0">
                    <a:solidFill>
                      <a:srgbClr val="92D050"/>
                    </a:solidFill>
                  </a:rPr>
                  <a:t>匹配规则</a:t>
                </a:r>
                <a:endParaRPr lang="zh-CN" altLang="en-US" b="1" smtClean="0">
                  <a:solidFill>
                    <a:srgbClr val="92D050"/>
                  </a:solidFill>
                </a:endParaRPr>
              </a:p>
            </p:txBody>
          </p:sp>
          <p:sp>
            <p:nvSpPr>
              <p:cNvPr id="29" name="Line 108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 flipH="1">
                <a:off x="3207605" y="3372837"/>
                <a:ext cx="7203" cy="1879880"/>
              </a:xfrm>
              <a:prstGeom prst="line">
                <a:avLst/>
              </a:prstGeom>
              <a:noFill/>
              <a:ln w="19050">
                <a:solidFill>
                  <a:srgbClr val="92D050">
                    <a:lumMod val="60000"/>
                    <a:lumOff val="40000"/>
                  </a:srgbClr>
                </a:solidFill>
                <a:prstDash val="sysDot"/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Oval 140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147982" y="3301681"/>
                <a:ext cx="126449" cy="126449"/>
              </a:xfrm>
              <a:prstGeom prst="ellipse">
                <a:avLst/>
              </a:prstGeom>
              <a:solidFill>
                <a:srgbClr val="FEFFFF"/>
              </a:solidFill>
              <a:ln w="38100">
                <a:solidFill>
                  <a:srgbClr val="92D050">
                    <a:lumMod val="60000"/>
                    <a:lumOff val="40000"/>
                  </a:srgbClr>
                </a:solidFill>
              </a:ln>
            </p:spPr>
            <p:txBody>
              <a:bodyPr wrap="none" anchor="ctr"/>
              <a:lstStyle>
                <a:lvl1pPr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1pPr>
                <a:lvl2pPr marL="742950" indent="-28575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2pPr>
                <a:lvl3pPr marL="11430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3pPr>
                <a:lvl4pPr marL="16002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4pPr>
                <a:lvl5pPr marL="20574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9pPr>
              </a:lstStyle>
              <a:p>
                <a:pPr algn="ctr"/>
                <a:endParaRPr lang="ko-KR" altLang="ko-KR">
                  <a:latin typeface="Calibri" panose="020F0502020204030204"/>
                  <a:ea typeface="Malgun Gothic" panose="020B0503020000020004" charset="-127"/>
                </a:endParaRPr>
              </a:p>
            </p:txBody>
          </p:sp>
        </p:grpSp>
        <p:grpSp>
          <p:nvGrpSpPr>
            <p:cNvPr id="26" name="组合 25"/>
            <p:cNvGrpSpPr/>
            <p:nvPr>
              <p:custDataLst>
                <p:tags r:id="rId18"/>
              </p:custDataLst>
            </p:nvPr>
          </p:nvGrpSpPr>
          <p:grpSpPr>
            <a:xfrm>
              <a:off x="11721" y="6055"/>
              <a:ext cx="1143" cy="8200"/>
              <a:chOff x="5533611" y="3680354"/>
              <a:chExt cx="725662" cy="5207063"/>
            </a:xfrm>
          </p:grpSpPr>
          <p:sp>
            <p:nvSpPr>
              <p:cNvPr id="28" name="Rectangle 100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5533611" y="5514770"/>
                <a:ext cx="725662" cy="33726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ysClr val="window" lastClr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5F5F5F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rgbClr val="92D050"/>
                    </a:solidFill>
                  </a:rPr>
                  <a:t>NLP</a:t>
                </a:r>
                <a:r>
                  <a:rPr lang="zh-CN" altLang="en-US" b="1" smtClean="0">
                    <a:solidFill>
                      <a:srgbClr val="92D050"/>
                    </a:solidFill>
                  </a:rPr>
                  <a:t>食谱创作</a:t>
                </a:r>
                <a:endParaRPr lang="zh-CN" altLang="en-US" b="1" smtClean="0">
                  <a:solidFill>
                    <a:srgbClr val="92D050"/>
                  </a:solidFill>
                </a:endParaRPr>
              </a:p>
            </p:txBody>
          </p:sp>
          <p:sp>
            <p:nvSpPr>
              <p:cNvPr id="30" name="Line 92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 flipH="1">
                <a:off x="5896441" y="3756183"/>
                <a:ext cx="0" cy="1637084"/>
              </a:xfrm>
              <a:prstGeom prst="line">
                <a:avLst/>
              </a:prstGeom>
              <a:noFill/>
              <a:ln w="19050">
                <a:solidFill>
                  <a:srgbClr val="92D050">
                    <a:lumMod val="60000"/>
                    <a:lumOff val="40000"/>
                  </a:srgbClr>
                </a:solidFill>
                <a:prstDash val="sysDot"/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Oval 140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5832317" y="3680354"/>
                <a:ext cx="126449" cy="126449"/>
              </a:xfrm>
              <a:prstGeom prst="ellipse">
                <a:avLst/>
              </a:prstGeom>
              <a:solidFill>
                <a:srgbClr val="FEFFFF"/>
              </a:solidFill>
              <a:ln w="38100">
                <a:solidFill>
                  <a:srgbClr val="92D050">
                    <a:lumMod val="60000"/>
                    <a:lumOff val="40000"/>
                  </a:srgbClr>
                </a:solidFill>
              </a:ln>
            </p:spPr>
            <p:txBody>
              <a:bodyPr wrap="none" anchor="ctr"/>
              <a:lstStyle>
                <a:lvl1pPr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1pPr>
                <a:lvl2pPr marL="742950" indent="-28575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2pPr>
                <a:lvl3pPr marL="11430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3pPr>
                <a:lvl4pPr marL="16002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4pPr>
                <a:lvl5pPr marL="2057400" indent="-228600"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F5F5F"/>
                    </a:solidFill>
                    <a:latin typeface="Malgun Gothic" panose="020B0503020000020004" charset="-127"/>
                    <a:ea typeface="Malgun Gothic" panose="020B0503020000020004" charset="-127"/>
                  </a:defRPr>
                </a:lvl9pPr>
              </a:lstStyle>
              <a:p>
                <a:pPr algn="ctr"/>
                <a:endParaRPr lang="ko-KR" altLang="ko-KR">
                  <a:latin typeface="Calibri" panose="020F0502020204030204"/>
                  <a:ea typeface="Malgun Gothic" panose="020B0503020000020004" charset="-127"/>
                </a:endParaRPr>
              </a:p>
            </p:txBody>
          </p:sp>
        </p:grp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6035" y="4124960"/>
            <a:ext cx="1262380" cy="2590800"/>
          </a:xfrm>
          <a:prstGeom prst="rect">
            <a:avLst/>
          </a:prstGeom>
        </p:spPr>
      </p:pic>
      <p:sp>
        <p:nvSpPr>
          <p:cNvPr id="35" name="页脚占位符 34"/>
          <p:cNvSpPr>
            <a:spLocks noGrp="1"/>
          </p:cNvSpPr>
          <p:nvPr>
            <p:ph type="ftr" sz="quarter" idx="11"/>
          </p:nvPr>
        </p:nvSpPr>
        <p:spPr>
          <a:xfrm>
            <a:off x="5857875" y="6275070"/>
            <a:ext cx="652780" cy="206375"/>
          </a:xfrm>
        </p:spPr>
        <p:txBody>
          <a:bodyPr/>
          <a:p>
            <a:r>
              <a:rPr lang="en-US" altLang="zh-CN" baseline="30000" dirty="0">
                <a:sym typeface="+mn-ea"/>
              </a:rPr>
              <a:t>mealprep®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/>
          </a:p>
        </p:txBody>
      </p:sp>
      <p:pic>
        <p:nvPicPr>
          <p:cNvPr id="5" name="PA-图片 4" descr="scooter-10-a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t="1574" b="1574"/>
          <a:stretch>
            <a:fillRect/>
          </a:stretch>
        </p:blipFill>
        <p:spPr>
          <a:xfrm>
            <a:off x="4695598" y="1219894"/>
            <a:ext cx="6818006" cy="3835715"/>
          </a:xfrm>
          <a:prstGeom prst="rect">
            <a:avLst/>
          </a:prstGeom>
        </p:spPr>
      </p:pic>
      <p:pic>
        <p:nvPicPr>
          <p:cNvPr id="7" name="PA-图片 6" descr="scooter-11-144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rcRect t="5468" b="5468"/>
          <a:stretch>
            <a:fillRect/>
          </a:stretch>
        </p:blipFill>
        <p:spPr>
          <a:xfrm>
            <a:off x="4695598" y="1219894"/>
            <a:ext cx="6818006" cy="3835715"/>
          </a:xfrm>
          <a:prstGeom prst="rect">
            <a:avLst/>
          </a:prstGeom>
        </p:spPr>
      </p:pic>
      <p:pic>
        <p:nvPicPr>
          <p:cNvPr id="8" name="PA-图片 7" descr="scooter-01-1442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rcRect l="2138" r="2138"/>
          <a:stretch>
            <a:fillRect/>
          </a:stretch>
        </p:blipFill>
        <p:spPr>
          <a:xfrm>
            <a:off x="4695598" y="1219894"/>
            <a:ext cx="6818006" cy="3835715"/>
          </a:xfrm>
          <a:prstGeom prst="rect">
            <a:avLst/>
          </a:prstGeom>
        </p:spPr>
      </p:pic>
      <p:sp>
        <p:nvSpPr>
          <p:cNvPr id="10" name="PA-半闭框 7"/>
          <p:cNvSpPr/>
          <p:nvPr>
            <p:custDataLst>
              <p:tags r:id="rId29"/>
            </p:custDataLst>
          </p:nvPr>
        </p:nvSpPr>
        <p:spPr>
          <a:xfrm flipH="1">
            <a:off x="11331347" y="1034256"/>
            <a:ext cx="352653" cy="352653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16" name="PA-半闭框 8"/>
          <p:cNvSpPr/>
          <p:nvPr>
            <p:custDataLst>
              <p:tags r:id="rId30"/>
            </p:custDataLst>
          </p:nvPr>
        </p:nvSpPr>
        <p:spPr>
          <a:xfrm flipV="1">
            <a:off x="4525739" y="4888162"/>
            <a:ext cx="352653" cy="352653"/>
          </a:xfrm>
          <a:prstGeom prst="halfFrame">
            <a:avLst>
              <a:gd name="adj1" fmla="val 12280"/>
              <a:gd name="adj2" fmla="val 1228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pic>
        <p:nvPicPr>
          <p:cNvPr id="17" name="PA-图片 7" descr="scooter-01-1442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rcRect l="4401" r="4401"/>
          <a:stretch>
            <a:fillRect/>
          </a:stretch>
        </p:blipFill>
        <p:spPr>
          <a:xfrm>
            <a:off x="4695598" y="1219894"/>
            <a:ext cx="6818006" cy="3835715"/>
          </a:xfrm>
          <a:prstGeom prst="rect">
            <a:avLst/>
          </a:prstGeom>
        </p:spPr>
      </p:pic>
      <p:pic>
        <p:nvPicPr>
          <p:cNvPr id="18" name="PA-图片 7" descr="C:\Users\Kristy\Desktop\5.png5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rcRect l="1266" r="1266"/>
          <a:stretch>
            <a:fillRect/>
          </a:stretch>
        </p:blipFill>
        <p:spPr>
          <a:xfrm>
            <a:off x="4695598" y="1219894"/>
            <a:ext cx="6818006" cy="3835715"/>
          </a:xfrm>
          <a:prstGeom prst="rect">
            <a:avLst/>
          </a:prstGeom>
        </p:spPr>
      </p:pic>
      <p:pic>
        <p:nvPicPr>
          <p:cNvPr id="41" name="PA-图片 7" descr="C:\Users\Kristy\Desktop\6.jpg6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rcRect l="30" r="30"/>
          <a:stretch>
            <a:fillRect/>
          </a:stretch>
        </p:blipFill>
        <p:spPr>
          <a:xfrm>
            <a:off x="4695598" y="1219894"/>
            <a:ext cx="6818006" cy="3835715"/>
          </a:xfrm>
          <a:prstGeom prst="rect">
            <a:avLst/>
          </a:prstGeom>
        </p:spPr>
      </p:pic>
    </p:spTree>
    <p:custDataLst>
      <p:tags r:id="rId37"/>
    </p:custData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0 L 0.2107143 0 L -0.02291667 0 L 0.01875 0 L -0.01041667 0 L 0.01041667 0 L 0 0 E" pathEditMode="relative">
                                      <p:cBhvr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="M 0 0 L -0.3015365 0.3035648 L 0.01994171 -0.02007408 L -0.01631597 0.01642425 L 0.00906442 -0.009124586 L -0.00906442 0.009124586 L 0 0 E" pathEditMode="relative">
                                      <p:cBhvr>
                                        <p:cTn id="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0 L 0.2107143 0 L -0.02291667 0 L 0.01875 0 L -0.01041667 0 L 0.01041667 0 L 0 0 E" pathEditMode="relative">
                                      <p:cBhvr>
                                        <p:cTn id="11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Motion origin="layout" path="M 0 0 L 0.3015365 -0.3035648 L -0.01994171 0.02007407 L 0.01631594 -0.01642422 L -0.009064415 0.009124586 L 0.009064412 -0.009124586 L 0 0 E" pathEditMode="relative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49020" y="5027930"/>
            <a:ext cx="6852920" cy="1506855"/>
            <a:chOff x="4395" y="6549"/>
            <a:chExt cx="10792" cy="2373"/>
          </a:xfrm>
        </p:grpSpPr>
        <p:grpSp>
          <p:nvGrpSpPr>
            <p:cNvPr id="14" name="组合 13"/>
            <p:cNvGrpSpPr/>
            <p:nvPr/>
          </p:nvGrpSpPr>
          <p:grpSpPr>
            <a:xfrm>
              <a:off x="9185" y="6549"/>
              <a:ext cx="1681" cy="1505"/>
              <a:chOff x="5465642" y="1881487"/>
              <a:chExt cx="1687482" cy="1510256"/>
            </a:xfrm>
          </p:grpSpPr>
          <p:sp>
            <p:nvSpPr>
              <p:cNvPr id="15" name="矩形 2"/>
              <p:cNvSpPr/>
              <p:nvPr/>
            </p:nvSpPr>
            <p:spPr>
              <a:xfrm rot="18000000">
                <a:off x="5971193" y="2209811"/>
                <a:ext cx="1216578" cy="1147285"/>
              </a:xfrm>
              <a:prstGeom prst="rect">
                <a:avLst/>
              </a:prstGeom>
              <a:gradFill>
                <a:gsLst>
                  <a:gs pos="23000">
                    <a:srgbClr val="A42E2E"/>
                  </a:gs>
                  <a:gs pos="100000">
                    <a:srgbClr val="CC4B4A">
                      <a:alpha val="0"/>
                      <a:lumMod val="0"/>
                      <a:lumOff val="100000"/>
                    </a:srgbClr>
                  </a:gs>
                  <a:gs pos="74000">
                    <a:srgbClr val="CC4B4A">
                      <a:alpha val="0"/>
                    </a:srgbClr>
                  </a:gs>
                </a:gsLst>
                <a:lin ang="66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8" name="组合 17"/>
              <p:cNvGrpSpPr/>
              <p:nvPr userDrawn="1"/>
            </p:nvGrpSpPr>
            <p:grpSpPr>
              <a:xfrm>
                <a:off x="5465642" y="1881487"/>
                <a:ext cx="1217540" cy="1217544"/>
                <a:chOff x="5465642" y="1894187"/>
                <a:chExt cx="1217540" cy="1217544"/>
              </a:xfrm>
              <a:effectLst/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466012" y="1894559"/>
                  <a:ext cx="1216800" cy="1216800"/>
                </a:xfrm>
                <a:prstGeom prst="ellipse">
                  <a:avLst/>
                </a:prstGeom>
                <a:solidFill>
                  <a:srgbClr val="D74B4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0" name="Freeform 18"/>
                <p:cNvSpPr>
                  <a:spLocks noEditPoints="1"/>
                </p:cNvSpPr>
                <p:nvPr userDrawn="1"/>
              </p:nvSpPr>
              <p:spPr bwMode="auto">
                <a:xfrm>
                  <a:off x="5465642" y="1894187"/>
                  <a:ext cx="1217540" cy="1217544"/>
                </a:xfrm>
                <a:custGeom>
                  <a:avLst/>
                  <a:gdLst>
                    <a:gd name="T0" fmla="*/ 344 w 687"/>
                    <a:gd name="T1" fmla="*/ 0 h 685"/>
                    <a:gd name="T2" fmla="*/ 344 w 687"/>
                    <a:gd name="T3" fmla="*/ 0 h 685"/>
                    <a:gd name="T4" fmla="*/ 0 w 687"/>
                    <a:gd name="T5" fmla="*/ 344 h 685"/>
                    <a:gd name="T6" fmla="*/ 209 w 687"/>
                    <a:gd name="T7" fmla="*/ 659 h 685"/>
                    <a:gd name="T8" fmla="*/ 210 w 687"/>
                    <a:gd name="T9" fmla="*/ 648 h 685"/>
                    <a:gd name="T10" fmla="*/ 260 w 687"/>
                    <a:gd name="T11" fmla="*/ 402 h 685"/>
                    <a:gd name="T12" fmla="*/ 362 w 687"/>
                    <a:gd name="T13" fmla="*/ 334 h 685"/>
                    <a:gd name="T14" fmla="*/ 430 w 687"/>
                    <a:gd name="T15" fmla="*/ 436 h 685"/>
                    <a:gd name="T16" fmla="*/ 380 w 687"/>
                    <a:gd name="T17" fmla="*/ 682 h 685"/>
                    <a:gd name="T18" fmla="*/ 379 w 687"/>
                    <a:gd name="T19" fmla="*/ 685 h 685"/>
                    <a:gd name="T20" fmla="*/ 687 w 687"/>
                    <a:gd name="T21" fmla="*/ 344 h 685"/>
                    <a:gd name="T22" fmla="*/ 344 w 687"/>
                    <a:gd name="T23" fmla="*/ 0 h 685"/>
                    <a:gd name="T24" fmla="*/ 388 w 687"/>
                    <a:gd name="T25" fmla="*/ 293 h 685"/>
                    <a:gd name="T26" fmla="*/ 299 w 687"/>
                    <a:gd name="T27" fmla="*/ 204 h 685"/>
                    <a:gd name="T28" fmla="*/ 388 w 687"/>
                    <a:gd name="T29" fmla="*/ 115 h 685"/>
                    <a:gd name="T30" fmla="*/ 477 w 687"/>
                    <a:gd name="T31" fmla="*/ 204 h 685"/>
                    <a:gd name="T32" fmla="*/ 388 w 687"/>
                    <a:gd name="T33" fmla="*/ 29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87" h="685">
                      <a:moveTo>
                        <a:pt x="344" y="0"/>
                      </a:moveTo>
                      <a:cubicBezTo>
                        <a:pt x="344" y="0"/>
                        <a:pt x="344" y="0"/>
                        <a:pt x="344" y="0"/>
                      </a:cubicBezTo>
                      <a:cubicBezTo>
                        <a:pt x="155" y="0"/>
                        <a:pt x="0" y="155"/>
                        <a:pt x="0" y="344"/>
                      </a:cubicBezTo>
                      <a:cubicBezTo>
                        <a:pt x="0" y="485"/>
                        <a:pt x="86" y="607"/>
                        <a:pt x="209" y="659"/>
                      </a:cubicBezTo>
                      <a:cubicBezTo>
                        <a:pt x="209" y="656"/>
                        <a:pt x="209" y="652"/>
                        <a:pt x="210" y="648"/>
                      </a:cubicBezTo>
                      <a:cubicBezTo>
                        <a:pt x="260" y="402"/>
                        <a:pt x="260" y="402"/>
                        <a:pt x="260" y="402"/>
                      </a:cubicBezTo>
                      <a:cubicBezTo>
                        <a:pt x="269" y="355"/>
                        <a:pt x="315" y="325"/>
                        <a:pt x="362" y="334"/>
                      </a:cubicBezTo>
                      <a:cubicBezTo>
                        <a:pt x="409" y="344"/>
                        <a:pt x="439" y="390"/>
                        <a:pt x="430" y="436"/>
                      </a:cubicBezTo>
                      <a:cubicBezTo>
                        <a:pt x="380" y="682"/>
                        <a:pt x="380" y="682"/>
                        <a:pt x="380" y="682"/>
                      </a:cubicBezTo>
                      <a:cubicBezTo>
                        <a:pt x="379" y="684"/>
                        <a:pt x="379" y="684"/>
                        <a:pt x="379" y="685"/>
                      </a:cubicBezTo>
                      <a:cubicBezTo>
                        <a:pt x="551" y="668"/>
                        <a:pt x="687" y="521"/>
                        <a:pt x="687" y="344"/>
                      </a:cubicBezTo>
                      <a:cubicBezTo>
                        <a:pt x="687" y="155"/>
                        <a:pt x="533" y="0"/>
                        <a:pt x="344" y="0"/>
                      </a:cubicBezTo>
                      <a:close/>
                      <a:moveTo>
                        <a:pt x="388" y="293"/>
                      </a:moveTo>
                      <a:cubicBezTo>
                        <a:pt x="339" y="293"/>
                        <a:pt x="299" y="253"/>
                        <a:pt x="299" y="204"/>
                      </a:cubicBezTo>
                      <a:cubicBezTo>
                        <a:pt x="299" y="155"/>
                        <a:pt x="339" y="115"/>
                        <a:pt x="388" y="115"/>
                      </a:cubicBezTo>
                      <a:cubicBezTo>
                        <a:pt x="437" y="115"/>
                        <a:pt x="477" y="155"/>
                        <a:pt x="477" y="204"/>
                      </a:cubicBezTo>
                      <a:cubicBezTo>
                        <a:pt x="477" y="253"/>
                        <a:pt x="437" y="293"/>
                        <a:pt x="388" y="2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22" name="副标题 9"/>
            <p:cNvSpPr txBox="1"/>
            <p:nvPr/>
          </p:nvSpPr>
          <p:spPr>
            <a:xfrm>
              <a:off x="4395" y="7932"/>
              <a:ext cx="10792" cy="99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1400" baseline="30000" dirty="0">
                  <a:sym typeface="+mn-ea"/>
                </a:rPr>
                <a:t>mealprep®</a:t>
              </a:r>
              <a:r>
                <a:rPr lang="en-US" altLang="zh-CN" sz="1400" dirty="0">
                  <a:sym typeface="+mn-ea"/>
                </a:rPr>
                <a:t> </a:t>
              </a:r>
              <a:br>
                <a:rPr lang="en-US" altLang="zh-CN" sz="1400" dirty="0">
                  <a:sym typeface="+mn-ea"/>
                </a:rPr>
              </a:br>
              <a:r>
                <a:rPr lang="zh-CN" altLang="en-US" sz="900" dirty="0">
                  <a:sym typeface="+mn-ea"/>
                </a:rPr>
                <a:t>功能性饮食创新坊</a:t>
              </a:r>
              <a:endParaRPr lang="zh-CN" altLang="en-US" sz="900" dirty="0"/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 rot="20460000">
            <a:off x="229235" y="180975"/>
            <a:ext cx="1280160" cy="88963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slogan</a:t>
            </a:r>
            <a:endParaRPr lang="en-US" altLang="zh-CN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09260" y="560070"/>
            <a:ext cx="2999105" cy="42862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zh-CN" altLang="en-US" spc="1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治未病</a:t>
            </a:r>
            <a:r>
              <a:rPr lang="en-US" altLang="zh-CN" spc="1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·</a:t>
            </a:r>
            <a:r>
              <a:rPr lang="zh-CN" altLang="en-US" spc="1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神奇的东方力量</a:t>
            </a:r>
            <a:endParaRPr lang="zh-CN" altLang="en-US" spc="1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13275" y="3740150"/>
            <a:ext cx="3740785" cy="57023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zh-CN" altLang="en-US" spc="1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Arial" panose="020B0604020202020204" pitchFamily="34" charset="0"/>
              </a:rPr>
              <a:t>无须消耗意志力的健康饮食</a:t>
            </a:r>
            <a:endParaRPr lang="zh-CN" altLang="en-US" spc="1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1735" y="2802255"/>
            <a:ext cx="7526020" cy="889635"/>
          </a:xfrm>
          <a:prstGeom prst="rect">
            <a:avLst/>
          </a:prstGeom>
          <a:noFill/>
          <a:ln w="53975" cmpd="thickThin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zh-CN" altLang="en-US" spc="100" dirty="0">
                <a:solidFill>
                  <a:srgbClr val="FFC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请努力活到 长生不老技术 实现的那一天！</a:t>
            </a:r>
            <a:endParaRPr lang="zh-CN" altLang="en-US" spc="100" dirty="0">
              <a:solidFill>
                <a:srgbClr val="FFC00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89430" y="1617980"/>
            <a:ext cx="6370320" cy="66611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zh-CN" altLang="en-US" sz="2000" spc="100" dirty="0">
                <a:solidFill>
                  <a:srgbClr val="FEA7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和我一起瓜分</a:t>
            </a:r>
            <a:r>
              <a:rPr lang="en-US" altLang="zh-CN" sz="2000" spc="100" dirty="0">
                <a:solidFill>
                  <a:srgbClr val="FEA7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14</a:t>
            </a:r>
            <a:r>
              <a:rPr lang="zh-CN" altLang="en-US" sz="2000" spc="100" dirty="0">
                <a:solidFill>
                  <a:srgbClr val="FEA7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亿饮食快消市场</a:t>
            </a:r>
            <a:endParaRPr lang="zh-CN" altLang="en-US" sz="2000" spc="100" dirty="0">
              <a:solidFill>
                <a:srgbClr val="FEA70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0370" y="1526540"/>
            <a:ext cx="13690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b="1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AI </a:t>
            </a:r>
            <a:r>
              <a:rPr lang="zh-CN" altLang="en-US" b="1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美食家</a:t>
            </a:r>
            <a:endParaRPr lang="zh-CN" altLang="en-US" b="1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AI </a:t>
            </a:r>
            <a:r>
              <a:rPr lang="zh-CN" altLang="en-US" b="1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营养师</a:t>
            </a:r>
            <a:endParaRPr lang="zh-CN" altLang="en-US" b="1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AI </a:t>
            </a:r>
            <a:r>
              <a:rPr lang="zh-CN" altLang="en-US" b="1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厨房教练</a:t>
            </a:r>
            <a:endParaRPr lang="zh-CN" altLang="en-US" b="1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2810" y="3700780"/>
            <a:ext cx="3414395" cy="64960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b="1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sym typeface="+mn-ea"/>
              </a:rPr>
              <a:t>生活家食研基地 </a:t>
            </a:r>
            <a:r>
              <a:rPr lang="en-US" altLang="zh-CN" b="1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sym typeface="+mn-ea"/>
              </a:rPr>
              <a:t>· </a:t>
            </a:r>
            <a:r>
              <a:rPr b="1" noProof="0">
                <a:ln>
                  <a:noFill/>
                </a:ln>
                <a:solidFill>
                  <a:srgbClr val="FFFFFF"/>
                </a:solidFill>
                <a:uLnTx/>
                <a:uFillTx/>
                <a:latin typeface="微软雅黑" panose="020B0503020204020204" pitchFamily="34" charset="-122"/>
                <a:sym typeface="+mn-ea"/>
              </a:rPr>
              <a:t>传递食物温情</a:t>
            </a:r>
            <a:endParaRPr lang="zh-CN" altLang="en-US" spc="1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84400" y="1067435"/>
            <a:ext cx="1986915" cy="55054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zh-CN" altLang="en-US" spc="1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Arial" panose="020B0604020202020204" pitchFamily="34" charset="0"/>
              </a:rPr>
              <a:t>中国风网红爆款</a:t>
            </a:r>
            <a:endParaRPr lang="zh-CN" altLang="en-US" spc="1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5040" y="4406900"/>
            <a:ext cx="1882775" cy="83820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zh-CN" altLang="en-US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拯救都市人</a:t>
            </a:r>
            <a:r>
              <a:rPr lang="zh-CN" altLang="en-US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健康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81295" y="4293870"/>
            <a:ext cx="287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西方营养学</a:t>
            </a:r>
            <a:r>
              <a:rPr lang="en-US" altLang="zh-CN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+</a:t>
            </a:r>
            <a:r>
              <a:rPr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东方中医药理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01280" y="2258695"/>
            <a:ext cx="1332230" cy="54356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>
                <a:ln>
                  <a:noFill/>
                </a:ln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饮食仪式感</a:t>
            </a:r>
            <a:endParaRPr lang="zh-CN" altLang="en-US" spc="1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25003" y="5232400"/>
            <a:ext cx="22459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仿宋 Std R" panose="02020400000000000000" charset="-122"/>
                <a:ea typeface="Adobe 仿宋 Std R" panose="02020400000000000000" charset="-122"/>
                <a:cs typeface="Adobe 仿宋 Std R" panose="02020400000000000000" charset="-122"/>
                <a:sym typeface="+mn-ea"/>
              </a:rPr>
              <a:t>人生两大不可逆资产</a:t>
            </a:r>
            <a:endParaRPr b="1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仿宋 Std R" panose="02020400000000000000" charset="-122"/>
              <a:ea typeface="Adobe 仿宋 Std R" panose="02020400000000000000" charset="-122"/>
              <a:cs typeface="Adobe 仿宋 Std R" panose="02020400000000000000" charset="-122"/>
              <a:sym typeface="+mn-ea"/>
            </a:endParaRPr>
          </a:p>
          <a:p>
            <a:pPr algn="ctr"/>
            <a:r>
              <a:rPr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仿宋 Std R" panose="02020400000000000000" charset="-122"/>
                <a:ea typeface="Adobe 仿宋 Std R" panose="02020400000000000000" charset="-122"/>
                <a:cs typeface="Adobe 仿宋 Std R" panose="02020400000000000000" charset="-122"/>
                <a:sym typeface="+mn-ea"/>
              </a:rPr>
              <a:t>时间</a:t>
            </a:r>
            <a:r>
              <a:rPr lang="en-US" altLang="zh-CN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仿宋 Std R" panose="02020400000000000000" charset="-122"/>
                <a:ea typeface="Adobe 仿宋 Std R" panose="02020400000000000000" charset="-122"/>
                <a:cs typeface="Adobe 仿宋 Std R" panose="02020400000000000000" charset="-122"/>
                <a:sym typeface="+mn-ea"/>
              </a:rPr>
              <a:t>&amp;</a:t>
            </a:r>
            <a:r>
              <a:rPr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仿宋 Std R" panose="02020400000000000000" charset="-122"/>
                <a:ea typeface="Adobe 仿宋 Std R" panose="02020400000000000000" charset="-122"/>
                <a:cs typeface="Adobe 仿宋 Std R" panose="02020400000000000000" charset="-122"/>
                <a:sym typeface="+mn-ea"/>
              </a:rPr>
              <a:t>健康</a:t>
            </a:r>
            <a:endParaRPr lang="zh-CN" altLang="en-US">
              <a:latin typeface="Adobe 仿宋 Std R" panose="02020400000000000000" charset="-122"/>
              <a:ea typeface="Adobe 仿宋 Std R" panose="02020400000000000000" charset="-122"/>
              <a:cs typeface="Adobe 仿宋 Std R" panose="020204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19250" y="600075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精细化饮食管理</a:t>
            </a:r>
            <a:endParaRPr lang="zh-CN" altLang="en-US" sz="2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07150" y="4640580"/>
            <a:ext cx="1411605" cy="55054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zh-CN" altLang="en-US" spc="1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Arial" panose="020B0604020202020204" pitchFamily="34" charset="0"/>
              </a:rPr>
              <a:t>美人靠</a:t>
            </a:r>
            <a:r>
              <a:rPr lang="zh-CN" altLang="en-US" spc="100" dirty="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  <a:cs typeface="Arial" panose="020B0604020202020204" pitchFamily="34" charset="0"/>
              </a:rPr>
              <a:t>内养</a:t>
            </a:r>
            <a:endParaRPr lang="zh-CN" altLang="en-US" spc="1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591810" y="1097915"/>
            <a:ext cx="3348355" cy="42862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zh-CN" altLang="en-US" spc="100" dirty="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  <a:cs typeface="Arial" panose="020B0604020202020204" pitchFamily="34" charset="0"/>
              </a:rPr>
              <a:t>昨天的食物塑造了今天的你</a:t>
            </a:r>
            <a:endParaRPr lang="zh-CN" altLang="en-US" spc="100" dirty="0">
              <a:solidFill>
                <a:schemeClr val="bg1"/>
              </a:solidFill>
              <a:latin typeface="华文仿宋" panose="02010600040101010101" charset="-122"/>
              <a:ea typeface="华文仿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9380" y="292481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b="1">
                <a:ln>
                  <a:noFill/>
                </a:ln>
                <a:solidFill>
                  <a:schemeClr val="bg1"/>
                </a:solidFill>
                <a:latin typeface="+mn-ea"/>
                <a:sym typeface="+mn-ea"/>
              </a:rPr>
              <a:t>七分靠吃</a:t>
            </a:r>
            <a:endParaRPr b="1">
              <a:ln>
                <a:noFill/>
              </a:ln>
              <a:solidFill>
                <a:schemeClr val="bg1"/>
              </a:solidFill>
              <a:latin typeface="+mn-ea"/>
              <a:sym typeface="+mn-ea"/>
            </a:endParaRPr>
          </a:p>
          <a:p>
            <a:pPr algn="l"/>
            <a:r>
              <a:rPr b="1">
                <a:ln>
                  <a:noFill/>
                </a:ln>
                <a:solidFill>
                  <a:schemeClr val="bg1"/>
                </a:solidFill>
                <a:latin typeface="+mn-ea"/>
                <a:sym typeface="+mn-ea"/>
              </a:rPr>
              <a:t>三分靠练</a:t>
            </a:r>
            <a:endParaRPr lang="zh-CN" altLang="en-US" b="1">
              <a:ln>
                <a:noFill/>
              </a:ln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-63500" y="240474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方正姚体" panose="02010601030101010101" charset="-122"/>
                <a:ea typeface="方正姚体" panose="02010601030101010101" charset="-122"/>
              </a:rPr>
              <a:t>防癌从每一餐做起</a:t>
            </a:r>
            <a:endParaRPr lang="zh-CN" altLang="en-US" sz="24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37510" y="4506595"/>
            <a:ext cx="2463800" cy="42862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饮食行业全产业链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117465" y="5294630"/>
            <a:ext cx="1888490" cy="42862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zh-CN" altLang="en-US" spc="100" dirty="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  <a:cs typeface="Arial" panose="020B0604020202020204" pitchFamily="34" charset="0"/>
              </a:rPr>
              <a:t>药膳食疗养生</a:t>
            </a:r>
            <a:endParaRPr lang="zh-CN" altLang="en-US" spc="100" dirty="0">
              <a:solidFill>
                <a:schemeClr val="bg1"/>
              </a:solidFill>
              <a:latin typeface="华文仿宋" panose="02010600040101010101" charset="-122"/>
              <a:ea typeface="华文仿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216900" y="161798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  <a:sym typeface="+mn-ea"/>
              </a:rPr>
              <a:t>家庭菜篮</a:t>
            </a:r>
            <a:endParaRPr sz="2000" b="1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Arial" panose="020B0604020202020204" pitchFamily="34" charset="0"/>
              <a:sym typeface="+mn-ea"/>
            </a:endParaRPr>
          </a:p>
          <a:p>
            <a:pPr algn="l"/>
            <a:r>
              <a:rPr sz="2000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  <a:sym typeface="+mn-ea"/>
              </a:rPr>
              <a:t>一键下单</a:t>
            </a:r>
            <a:endParaRPr lang="zh-CN" altLang="en-US" sz="2000" b="1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244975" y="988695"/>
            <a:ext cx="14592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功能性饮食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新概念</a:t>
            </a:r>
            <a:endParaRPr lang="zh-CN" altLang="en-US" sz="20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493645" y="2258695"/>
            <a:ext cx="4865370" cy="465455"/>
          </a:xfrm>
          <a:prstGeom prst="rect">
            <a:avLst/>
          </a:prstGeom>
          <a:noFill/>
          <a:ln w="53975" cmpd="thickThin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p>
            <a:r>
              <a:rPr lang="zh-CN" altLang="en-US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未来学家：人类最早于</a:t>
            </a:r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2050</a:t>
            </a:r>
            <a:r>
              <a:rPr lang="zh-CN" altLang="en-US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年</a:t>
            </a:r>
            <a:r>
              <a:rPr lang="zh-CN" altLang="en-US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实现长生不老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1020" y="1158240"/>
            <a:ext cx="163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pc="1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减少饮食开销</a:t>
            </a:r>
            <a:endParaRPr lang="zh-CN" altLang="en-US"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27015" y="4587240"/>
            <a:ext cx="114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pc="1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Arial" panose="020B0604020202020204" pitchFamily="34" charset="0"/>
                <a:sym typeface="+mn-ea"/>
              </a:rPr>
              <a:t>降低</a:t>
            </a:r>
            <a:endParaRPr lang="zh-CN" altLang="en-US" spc="100" dirty="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  <a:cs typeface="Arial" panose="020B0604020202020204" pitchFamily="34" charset="0"/>
              <a:sym typeface="+mn-ea"/>
            </a:endParaRPr>
          </a:p>
          <a:p>
            <a:pPr algn="ctr"/>
            <a:r>
              <a:rPr lang="zh-CN" altLang="en-US" spc="1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Arial" panose="020B0604020202020204" pitchFamily="34" charset="0"/>
                <a:sym typeface="+mn-ea"/>
              </a:rPr>
              <a:t>学厨成本</a:t>
            </a:r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9505315" y="-59690"/>
            <a:ext cx="3889375" cy="7071995"/>
          </a:xfrm>
          <a:prstGeom prst="rect">
            <a:avLst/>
          </a:prstGeom>
          <a:solidFill>
            <a:srgbClr val="FAF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9479280" y="560070"/>
            <a:ext cx="277876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如果你是</a:t>
            </a:r>
            <a:endParaRPr lang="zh-CN" altLang="en-US">
              <a:latin typeface="+mn-ea"/>
              <a:cs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endParaRPr lang="zh-CN" altLang="en-US">
              <a:latin typeface="+mn-ea"/>
              <a:cs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>
                <a:latin typeface="+mn-ea"/>
                <a:cs typeface="+mn-ea"/>
              </a:rPr>
              <a:t>大数据从业者</a:t>
            </a:r>
            <a:endParaRPr lang="zh-CN" altLang="en-US">
              <a:latin typeface="+mn-ea"/>
              <a:cs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>
                <a:latin typeface="+mn-ea"/>
                <a:cs typeface="+mn-ea"/>
              </a:rPr>
              <a:t>人工智能算法专家</a:t>
            </a:r>
            <a:endParaRPr lang="zh-CN" altLang="en-US">
              <a:latin typeface="+mn-ea"/>
              <a:cs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>
                <a:latin typeface="+mn-ea"/>
                <a:cs typeface="+mn-ea"/>
              </a:rPr>
              <a:t>自媒体</a:t>
            </a:r>
            <a:r>
              <a:rPr lang="en-US" altLang="zh-CN">
                <a:latin typeface="+mn-ea"/>
                <a:cs typeface="+mn-ea"/>
              </a:rPr>
              <a:t>/</a:t>
            </a:r>
            <a:r>
              <a:rPr lang="zh-CN" altLang="en-US">
                <a:latin typeface="+mn-ea"/>
                <a:cs typeface="+mn-ea"/>
              </a:rPr>
              <a:t>新媒体运营者</a:t>
            </a:r>
            <a:endParaRPr lang="zh-CN" altLang="en-US">
              <a:latin typeface="+mn-ea"/>
              <a:cs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>
                <a:latin typeface="+mn-ea"/>
                <a:cs typeface="+mn-ea"/>
              </a:rPr>
              <a:t>优质内容生产者</a:t>
            </a:r>
            <a:endParaRPr lang="zh-CN" altLang="en-US">
              <a:latin typeface="+mn-ea"/>
              <a:cs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>
                <a:latin typeface="+mn-ea"/>
                <a:cs typeface="+mn-ea"/>
              </a:rPr>
              <a:t>设计师</a:t>
            </a:r>
            <a:endParaRPr lang="zh-CN" altLang="en-US">
              <a:latin typeface="+mn-ea"/>
              <a:cs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>
                <a:latin typeface="+mn-ea"/>
                <a:cs typeface="+mn-ea"/>
                <a:sym typeface="+mn-ea"/>
              </a:rPr>
              <a:t>熟悉商业模式</a:t>
            </a:r>
            <a:endParaRPr lang="zh-CN" altLang="en-US">
              <a:latin typeface="+mn-ea"/>
              <a:cs typeface="+mn-ea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>
                <a:latin typeface="+mn-ea"/>
                <a:cs typeface="+mn-ea"/>
              </a:rPr>
              <a:t>热爱营养学</a:t>
            </a:r>
            <a:r>
              <a:rPr lang="en-US" altLang="zh-CN">
                <a:latin typeface="+mn-ea"/>
                <a:cs typeface="+mn-ea"/>
              </a:rPr>
              <a:t>/</a:t>
            </a:r>
            <a:r>
              <a:rPr lang="zh-CN" altLang="en-US">
                <a:latin typeface="+mn-ea"/>
                <a:cs typeface="+mn-ea"/>
              </a:rPr>
              <a:t>中医</a:t>
            </a:r>
            <a:r>
              <a:rPr lang="en-US" altLang="zh-CN">
                <a:latin typeface="+mn-ea"/>
                <a:cs typeface="+mn-ea"/>
              </a:rPr>
              <a:t>/</a:t>
            </a:r>
            <a:r>
              <a:rPr lang="zh-CN" altLang="en-US">
                <a:latin typeface="+mn-ea"/>
                <a:cs typeface="+mn-ea"/>
              </a:rPr>
              <a:t>厨艺</a:t>
            </a:r>
            <a:endParaRPr lang="zh-CN" altLang="en-US">
              <a:latin typeface="+mn-ea"/>
              <a:cs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>
                <a:latin typeface="+mn-ea"/>
                <a:cs typeface="+mn-ea"/>
              </a:rPr>
              <a:t>长生不老狂热信徒</a:t>
            </a:r>
            <a:endParaRPr lang="zh-CN" altLang="en-US">
              <a:latin typeface="+mn-ea"/>
              <a:cs typeface="+mn-ea"/>
            </a:endParaRPr>
          </a:p>
          <a:p>
            <a:pPr marL="342900" indent="-342900" algn="l">
              <a:buFont typeface="Wingdings" panose="05000000000000000000" charset="0"/>
              <a:buChar char="ü"/>
            </a:pPr>
            <a:r>
              <a:rPr lang="zh-CN" altLang="en-US">
                <a:latin typeface="+mn-ea"/>
                <a:cs typeface="+mn-ea"/>
              </a:rPr>
              <a:t>不屈不挠的创客</a:t>
            </a:r>
            <a:endParaRPr lang="zh-CN" altLang="en-US">
              <a:latin typeface="+mn-ea"/>
              <a:cs typeface="+mn-ea"/>
            </a:endParaRPr>
          </a:p>
          <a:p>
            <a:endParaRPr lang="zh-CN" altLang="en-US">
              <a:latin typeface="+mn-ea"/>
              <a:cs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093325" y="4087495"/>
            <a:ext cx="14535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lang="zh-CN" altLang="en-US" i="1">
                <a:latin typeface="+mn-ea"/>
                <a:cs typeface="+mn-ea"/>
                <a:sym typeface="+mn-ea"/>
              </a:rPr>
              <a:t>加 入 组 织</a:t>
            </a:r>
            <a:endParaRPr lang="zh-CN" altLang="en-US" i="1">
              <a:latin typeface="+mn-ea"/>
              <a:cs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zh-CN" altLang="en-US" i="1">
                <a:latin typeface="+mn-ea"/>
                <a:cs typeface="+mn-ea"/>
                <a:sym typeface="+mn-ea"/>
              </a:rPr>
              <a:t>吃 好 睡 好</a:t>
            </a:r>
            <a:endParaRPr lang="zh-CN" altLang="en-US" i="1">
              <a:latin typeface="+mn-ea"/>
              <a:cs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zh-CN" altLang="en-US" i="1">
                <a:latin typeface="+mn-ea"/>
                <a:cs typeface="+mn-ea"/>
                <a:sym typeface="+mn-ea"/>
              </a:rPr>
              <a:t>一 起 炼 金</a:t>
            </a:r>
            <a:endParaRPr lang="zh-CN" altLang="en-US" i="1">
              <a:latin typeface="+mn-ea"/>
              <a:cs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zh-CN" altLang="en-US" i="1" dirty="0">
                <a:latin typeface="+mn-ea"/>
                <a:cs typeface="+mn-ea"/>
                <a:sym typeface="+mn-ea"/>
              </a:rPr>
              <a:t>一 起 修 仙</a:t>
            </a:r>
            <a:endParaRPr lang="zh-CN" altLang="en-US" i="1">
              <a:latin typeface="+mn-ea"/>
              <a:cs typeface="+mn-ea"/>
            </a:endParaRPr>
          </a:p>
          <a:p>
            <a:endParaRPr lang="zh-CN" altLang="en-US" i="1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5" grpId="1"/>
      <p:bldP spid="4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人工智能饮食变革：人工智能</a:t>
            </a:r>
            <a:r>
              <a:rPr lang="zh-CN" dirty="0"/>
              <a:t>将会如何重塑</a:t>
            </a:r>
            <a:r>
              <a:rPr dirty="0"/>
              <a:t>我们的饮食生活？</a:t>
            </a:r>
            <a:endParaRPr dirty="0"/>
          </a:p>
        </p:txBody>
      </p:sp>
      <p:sp>
        <p:nvSpPr>
          <p:cNvPr id="40" name="îSḻiḓé"/>
          <p:cNvSpPr/>
          <p:nvPr/>
        </p:nvSpPr>
        <p:spPr>
          <a:xfrm>
            <a:off x="1003935" y="2312670"/>
            <a:ext cx="1318260" cy="13182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41" name="íṡľíďe"/>
          <p:cNvSpPr/>
          <p:nvPr/>
        </p:nvSpPr>
        <p:spPr>
          <a:xfrm>
            <a:off x="906780" y="2216150"/>
            <a:ext cx="1511300" cy="151130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42" name="iş1îde"/>
          <p:cNvSpPr/>
          <p:nvPr/>
        </p:nvSpPr>
        <p:spPr bwMode="auto">
          <a:xfrm>
            <a:off x="1466215" y="2774950"/>
            <a:ext cx="393700" cy="393700"/>
          </a:xfrm>
          <a:custGeom>
            <a:avLst/>
            <a:gdLst/>
            <a:ahLst/>
            <a:cxnLst>
              <a:cxn ang="0">
                <a:pos x="224" y="12"/>
              </a:cxn>
              <a:cxn ang="0">
                <a:pos x="188" y="0"/>
              </a:cxn>
              <a:cxn ang="0">
                <a:pos x="168" y="4"/>
              </a:cxn>
              <a:cxn ang="0">
                <a:pos x="112" y="54"/>
              </a:cxn>
              <a:cxn ang="0">
                <a:pos x="110" y="54"/>
              </a:cxn>
              <a:cxn ang="0">
                <a:pos x="28" y="138"/>
              </a:cxn>
              <a:cxn ang="0">
                <a:pos x="20" y="152"/>
              </a:cxn>
              <a:cxn ang="0">
                <a:pos x="0" y="228"/>
              </a:cxn>
              <a:cxn ang="0">
                <a:pos x="8" y="248"/>
              </a:cxn>
              <a:cxn ang="0">
                <a:pos x="28" y="256"/>
              </a:cxn>
              <a:cxn ang="0">
                <a:pos x="106" y="236"/>
              </a:cxn>
              <a:cxn ang="0">
                <a:pos x="240" y="106"/>
              </a:cxn>
              <a:cxn ang="0">
                <a:pos x="252" y="86"/>
              </a:cxn>
              <a:cxn ang="0">
                <a:pos x="254" y="52"/>
              </a:cxn>
              <a:cxn ang="0">
                <a:pos x="236" y="20"/>
              </a:cxn>
              <a:cxn ang="0">
                <a:pos x="126" y="180"/>
              </a:cxn>
              <a:cxn ang="0">
                <a:pos x="198" y="94"/>
              </a:cxn>
              <a:cxn ang="0">
                <a:pos x="196" y="126"/>
              </a:cxn>
              <a:cxn ang="0">
                <a:pos x="190" y="134"/>
              </a:cxn>
              <a:cxn ang="0">
                <a:pos x="128" y="196"/>
              </a:cxn>
              <a:cxn ang="0">
                <a:pos x="118" y="162"/>
              </a:cxn>
              <a:cxn ang="0">
                <a:pos x="100" y="142"/>
              </a:cxn>
              <a:cxn ang="0">
                <a:pos x="168" y="60"/>
              </a:cxn>
              <a:cxn ang="0">
                <a:pos x="184" y="72"/>
              </a:cxn>
              <a:cxn ang="0">
                <a:pos x="118" y="162"/>
              </a:cxn>
              <a:cxn ang="0">
                <a:pos x="72" y="130"/>
              </a:cxn>
              <a:cxn ang="0">
                <a:pos x="122" y="66"/>
              </a:cxn>
              <a:cxn ang="0">
                <a:pos x="150" y="56"/>
              </a:cxn>
              <a:cxn ang="0">
                <a:pos x="34" y="238"/>
              </a:cxn>
              <a:cxn ang="0">
                <a:pos x="28" y="240"/>
              </a:cxn>
              <a:cxn ang="0">
                <a:pos x="16" y="232"/>
              </a:cxn>
              <a:cxn ang="0">
                <a:pos x="16" y="224"/>
              </a:cxn>
              <a:cxn ang="0">
                <a:pos x="32" y="194"/>
              </a:cxn>
              <a:cxn ang="0">
                <a:pos x="52" y="204"/>
              </a:cxn>
              <a:cxn ang="0">
                <a:pos x="60" y="218"/>
              </a:cxn>
              <a:cxn ang="0">
                <a:pos x="34" y="238"/>
              </a:cxn>
              <a:cxn ang="0">
                <a:pos x="70" y="222"/>
              </a:cxn>
              <a:cxn ang="0">
                <a:pos x="58" y="198"/>
              </a:cxn>
              <a:cxn ang="0">
                <a:pos x="44" y="188"/>
              </a:cxn>
              <a:cxn ang="0">
                <a:pos x="36" y="156"/>
              </a:cxn>
              <a:cxn ang="0">
                <a:pos x="38" y="150"/>
              </a:cxn>
              <a:cxn ang="0">
                <a:pos x="60" y="144"/>
              </a:cxn>
              <a:cxn ang="0">
                <a:pos x="82" y="150"/>
              </a:cxn>
              <a:cxn ang="0">
                <a:pos x="96" y="160"/>
              </a:cxn>
              <a:cxn ang="0">
                <a:pos x="110" y="182"/>
              </a:cxn>
              <a:cxn ang="0">
                <a:pos x="110" y="206"/>
              </a:cxn>
              <a:cxn ang="0">
                <a:pos x="104" y="220"/>
              </a:cxn>
              <a:cxn ang="0">
                <a:pos x="230" y="94"/>
              </a:cxn>
              <a:cxn ang="0">
                <a:pos x="216" y="102"/>
              </a:cxn>
              <a:cxn ang="0">
                <a:pos x="210" y="80"/>
              </a:cxn>
              <a:cxn ang="0">
                <a:pos x="196" y="60"/>
              </a:cxn>
              <a:cxn ang="0">
                <a:pos x="162" y="42"/>
              </a:cxn>
              <a:cxn ang="0">
                <a:pos x="162" y="26"/>
              </a:cxn>
              <a:cxn ang="0">
                <a:pos x="180" y="16"/>
              </a:cxn>
              <a:cxn ang="0">
                <a:pos x="198" y="18"/>
              </a:cxn>
              <a:cxn ang="0">
                <a:pos x="224" y="32"/>
              </a:cxn>
              <a:cxn ang="0">
                <a:pos x="236" y="48"/>
              </a:cxn>
              <a:cxn ang="0">
                <a:pos x="240" y="66"/>
              </a:cxn>
              <a:cxn ang="0">
                <a:pos x="234" y="88"/>
              </a:cxn>
            </a:cxnLst>
            <a:rect l="0" t="0" r="r" b="b"/>
            <a:pathLst>
              <a:path w="256" h="256">
                <a:moveTo>
                  <a:pt x="236" y="20"/>
                </a:moveTo>
                <a:lnTo>
                  <a:pt x="236" y="20"/>
                </a:lnTo>
                <a:lnTo>
                  <a:pt x="224" y="12"/>
                </a:lnTo>
                <a:lnTo>
                  <a:pt x="212" y="6"/>
                </a:lnTo>
                <a:lnTo>
                  <a:pt x="200" y="2"/>
                </a:lnTo>
                <a:lnTo>
                  <a:pt x="188" y="0"/>
                </a:lnTo>
                <a:lnTo>
                  <a:pt x="188" y="0"/>
                </a:lnTo>
                <a:lnTo>
                  <a:pt x="178" y="0"/>
                </a:lnTo>
                <a:lnTo>
                  <a:pt x="168" y="4"/>
                </a:lnTo>
                <a:lnTo>
                  <a:pt x="158" y="8"/>
                </a:lnTo>
                <a:lnTo>
                  <a:pt x="150" y="16"/>
                </a:lnTo>
                <a:lnTo>
                  <a:pt x="112" y="54"/>
                </a:lnTo>
                <a:lnTo>
                  <a:pt x="112" y="54"/>
                </a:lnTo>
                <a:lnTo>
                  <a:pt x="110" y="54"/>
                </a:lnTo>
                <a:lnTo>
                  <a:pt x="110" y="54"/>
                </a:lnTo>
                <a:lnTo>
                  <a:pt x="110" y="54"/>
                </a:lnTo>
                <a:lnTo>
                  <a:pt x="110" y="54"/>
                </a:lnTo>
                <a:lnTo>
                  <a:pt x="28" y="138"/>
                </a:lnTo>
                <a:lnTo>
                  <a:pt x="28" y="138"/>
                </a:lnTo>
                <a:lnTo>
                  <a:pt x="24" y="144"/>
                </a:lnTo>
                <a:lnTo>
                  <a:pt x="20" y="152"/>
                </a:lnTo>
                <a:lnTo>
                  <a:pt x="2" y="220"/>
                </a:lnTo>
                <a:lnTo>
                  <a:pt x="2" y="220"/>
                </a:lnTo>
                <a:lnTo>
                  <a:pt x="0" y="228"/>
                </a:lnTo>
                <a:lnTo>
                  <a:pt x="0" y="228"/>
                </a:lnTo>
                <a:lnTo>
                  <a:pt x="2" y="238"/>
                </a:lnTo>
                <a:lnTo>
                  <a:pt x="8" y="248"/>
                </a:lnTo>
                <a:lnTo>
                  <a:pt x="18" y="254"/>
                </a:lnTo>
                <a:lnTo>
                  <a:pt x="28" y="256"/>
                </a:lnTo>
                <a:lnTo>
                  <a:pt x="28" y="256"/>
                </a:lnTo>
                <a:lnTo>
                  <a:pt x="38" y="254"/>
                </a:lnTo>
                <a:lnTo>
                  <a:pt x="106" y="236"/>
                </a:lnTo>
                <a:lnTo>
                  <a:pt x="106" y="236"/>
                </a:lnTo>
                <a:lnTo>
                  <a:pt x="112" y="234"/>
                </a:lnTo>
                <a:lnTo>
                  <a:pt x="118" y="228"/>
                </a:lnTo>
                <a:lnTo>
                  <a:pt x="240" y="106"/>
                </a:lnTo>
                <a:lnTo>
                  <a:pt x="240" y="106"/>
                </a:lnTo>
                <a:lnTo>
                  <a:pt x="248" y="96"/>
                </a:lnTo>
                <a:lnTo>
                  <a:pt x="252" y="86"/>
                </a:lnTo>
                <a:lnTo>
                  <a:pt x="256" y="76"/>
                </a:lnTo>
                <a:lnTo>
                  <a:pt x="256" y="64"/>
                </a:lnTo>
                <a:lnTo>
                  <a:pt x="254" y="52"/>
                </a:lnTo>
                <a:lnTo>
                  <a:pt x="250" y="42"/>
                </a:lnTo>
                <a:lnTo>
                  <a:pt x="244" y="30"/>
                </a:lnTo>
                <a:lnTo>
                  <a:pt x="236" y="20"/>
                </a:lnTo>
                <a:close/>
                <a:moveTo>
                  <a:pt x="128" y="190"/>
                </a:moveTo>
                <a:lnTo>
                  <a:pt x="128" y="190"/>
                </a:lnTo>
                <a:lnTo>
                  <a:pt x="126" y="180"/>
                </a:lnTo>
                <a:lnTo>
                  <a:pt x="122" y="170"/>
                </a:lnTo>
                <a:lnTo>
                  <a:pt x="198" y="94"/>
                </a:lnTo>
                <a:lnTo>
                  <a:pt x="198" y="94"/>
                </a:lnTo>
                <a:lnTo>
                  <a:pt x="200" y="104"/>
                </a:lnTo>
                <a:lnTo>
                  <a:pt x="200" y="116"/>
                </a:lnTo>
                <a:lnTo>
                  <a:pt x="196" y="126"/>
                </a:lnTo>
                <a:lnTo>
                  <a:pt x="190" y="134"/>
                </a:lnTo>
                <a:lnTo>
                  <a:pt x="190" y="134"/>
                </a:lnTo>
                <a:lnTo>
                  <a:pt x="190" y="134"/>
                </a:lnTo>
                <a:lnTo>
                  <a:pt x="190" y="134"/>
                </a:lnTo>
                <a:lnTo>
                  <a:pt x="128" y="196"/>
                </a:lnTo>
                <a:lnTo>
                  <a:pt x="128" y="196"/>
                </a:lnTo>
                <a:lnTo>
                  <a:pt x="128" y="190"/>
                </a:lnTo>
                <a:close/>
                <a:moveTo>
                  <a:pt x="118" y="162"/>
                </a:moveTo>
                <a:lnTo>
                  <a:pt x="118" y="162"/>
                </a:lnTo>
                <a:lnTo>
                  <a:pt x="108" y="148"/>
                </a:lnTo>
                <a:lnTo>
                  <a:pt x="108" y="148"/>
                </a:lnTo>
                <a:lnTo>
                  <a:pt x="100" y="142"/>
                </a:lnTo>
                <a:lnTo>
                  <a:pt x="92" y="136"/>
                </a:lnTo>
                <a:lnTo>
                  <a:pt x="168" y="60"/>
                </a:lnTo>
                <a:lnTo>
                  <a:pt x="168" y="60"/>
                </a:lnTo>
                <a:lnTo>
                  <a:pt x="176" y="64"/>
                </a:lnTo>
                <a:lnTo>
                  <a:pt x="184" y="72"/>
                </a:lnTo>
                <a:lnTo>
                  <a:pt x="184" y="72"/>
                </a:lnTo>
                <a:lnTo>
                  <a:pt x="190" y="78"/>
                </a:lnTo>
                <a:lnTo>
                  <a:pt x="194" y="86"/>
                </a:lnTo>
                <a:lnTo>
                  <a:pt x="118" y="162"/>
                </a:lnTo>
                <a:close/>
                <a:moveTo>
                  <a:pt x="84" y="132"/>
                </a:moveTo>
                <a:lnTo>
                  <a:pt x="84" y="132"/>
                </a:lnTo>
                <a:lnTo>
                  <a:pt x="72" y="130"/>
                </a:lnTo>
                <a:lnTo>
                  <a:pt x="60" y="128"/>
                </a:lnTo>
                <a:lnTo>
                  <a:pt x="122" y="66"/>
                </a:lnTo>
                <a:lnTo>
                  <a:pt x="122" y="66"/>
                </a:lnTo>
                <a:lnTo>
                  <a:pt x="130" y="60"/>
                </a:lnTo>
                <a:lnTo>
                  <a:pt x="140" y="56"/>
                </a:lnTo>
                <a:lnTo>
                  <a:pt x="150" y="56"/>
                </a:lnTo>
                <a:lnTo>
                  <a:pt x="160" y="58"/>
                </a:lnTo>
                <a:lnTo>
                  <a:pt x="84" y="132"/>
                </a:lnTo>
                <a:close/>
                <a:moveTo>
                  <a:pt x="34" y="238"/>
                </a:moveTo>
                <a:lnTo>
                  <a:pt x="34" y="238"/>
                </a:lnTo>
                <a:lnTo>
                  <a:pt x="28" y="240"/>
                </a:lnTo>
                <a:lnTo>
                  <a:pt x="28" y="240"/>
                </a:lnTo>
                <a:lnTo>
                  <a:pt x="24" y="240"/>
                </a:lnTo>
                <a:lnTo>
                  <a:pt x="20" y="236"/>
                </a:lnTo>
                <a:lnTo>
                  <a:pt x="16" y="232"/>
                </a:lnTo>
                <a:lnTo>
                  <a:pt x="16" y="228"/>
                </a:lnTo>
                <a:lnTo>
                  <a:pt x="16" y="228"/>
                </a:lnTo>
                <a:lnTo>
                  <a:pt x="16" y="224"/>
                </a:lnTo>
                <a:lnTo>
                  <a:pt x="26" y="192"/>
                </a:lnTo>
                <a:lnTo>
                  <a:pt x="26" y="192"/>
                </a:lnTo>
                <a:lnTo>
                  <a:pt x="32" y="194"/>
                </a:lnTo>
                <a:lnTo>
                  <a:pt x="40" y="196"/>
                </a:lnTo>
                <a:lnTo>
                  <a:pt x="46" y="200"/>
                </a:lnTo>
                <a:lnTo>
                  <a:pt x="52" y="204"/>
                </a:lnTo>
                <a:lnTo>
                  <a:pt x="52" y="204"/>
                </a:lnTo>
                <a:lnTo>
                  <a:pt x="58" y="210"/>
                </a:lnTo>
                <a:lnTo>
                  <a:pt x="60" y="218"/>
                </a:lnTo>
                <a:lnTo>
                  <a:pt x="62" y="224"/>
                </a:lnTo>
                <a:lnTo>
                  <a:pt x="64" y="232"/>
                </a:lnTo>
                <a:lnTo>
                  <a:pt x="34" y="238"/>
                </a:lnTo>
                <a:close/>
                <a:moveTo>
                  <a:pt x="70" y="230"/>
                </a:moveTo>
                <a:lnTo>
                  <a:pt x="70" y="230"/>
                </a:lnTo>
                <a:lnTo>
                  <a:pt x="70" y="222"/>
                </a:lnTo>
                <a:lnTo>
                  <a:pt x="68" y="214"/>
                </a:lnTo>
                <a:lnTo>
                  <a:pt x="64" y="206"/>
                </a:lnTo>
                <a:lnTo>
                  <a:pt x="58" y="198"/>
                </a:lnTo>
                <a:lnTo>
                  <a:pt x="58" y="198"/>
                </a:lnTo>
                <a:lnTo>
                  <a:pt x="50" y="192"/>
                </a:lnTo>
                <a:lnTo>
                  <a:pt x="44" y="188"/>
                </a:lnTo>
                <a:lnTo>
                  <a:pt x="36" y="186"/>
                </a:lnTo>
                <a:lnTo>
                  <a:pt x="28" y="184"/>
                </a:lnTo>
                <a:lnTo>
                  <a:pt x="36" y="156"/>
                </a:lnTo>
                <a:lnTo>
                  <a:pt x="36" y="156"/>
                </a:lnTo>
                <a:lnTo>
                  <a:pt x="38" y="150"/>
                </a:lnTo>
                <a:lnTo>
                  <a:pt x="38" y="150"/>
                </a:lnTo>
                <a:lnTo>
                  <a:pt x="44" y="146"/>
                </a:lnTo>
                <a:lnTo>
                  <a:pt x="52" y="144"/>
                </a:lnTo>
                <a:lnTo>
                  <a:pt x="60" y="144"/>
                </a:lnTo>
                <a:lnTo>
                  <a:pt x="68" y="144"/>
                </a:lnTo>
                <a:lnTo>
                  <a:pt x="74" y="146"/>
                </a:lnTo>
                <a:lnTo>
                  <a:pt x="82" y="150"/>
                </a:lnTo>
                <a:lnTo>
                  <a:pt x="90" y="154"/>
                </a:lnTo>
                <a:lnTo>
                  <a:pt x="96" y="160"/>
                </a:lnTo>
                <a:lnTo>
                  <a:pt x="96" y="160"/>
                </a:lnTo>
                <a:lnTo>
                  <a:pt x="102" y="166"/>
                </a:lnTo>
                <a:lnTo>
                  <a:pt x="108" y="174"/>
                </a:lnTo>
                <a:lnTo>
                  <a:pt x="110" y="182"/>
                </a:lnTo>
                <a:lnTo>
                  <a:pt x="112" y="190"/>
                </a:lnTo>
                <a:lnTo>
                  <a:pt x="112" y="198"/>
                </a:lnTo>
                <a:lnTo>
                  <a:pt x="110" y="206"/>
                </a:lnTo>
                <a:lnTo>
                  <a:pt x="108" y="214"/>
                </a:lnTo>
                <a:lnTo>
                  <a:pt x="104" y="220"/>
                </a:lnTo>
                <a:lnTo>
                  <a:pt x="104" y="220"/>
                </a:lnTo>
                <a:lnTo>
                  <a:pt x="100" y="222"/>
                </a:lnTo>
                <a:lnTo>
                  <a:pt x="70" y="230"/>
                </a:lnTo>
                <a:close/>
                <a:moveTo>
                  <a:pt x="230" y="94"/>
                </a:moveTo>
                <a:lnTo>
                  <a:pt x="216" y="108"/>
                </a:lnTo>
                <a:lnTo>
                  <a:pt x="216" y="108"/>
                </a:lnTo>
                <a:lnTo>
                  <a:pt x="216" y="102"/>
                </a:lnTo>
                <a:lnTo>
                  <a:pt x="216" y="102"/>
                </a:lnTo>
                <a:lnTo>
                  <a:pt x="214" y="90"/>
                </a:lnTo>
                <a:lnTo>
                  <a:pt x="210" y="80"/>
                </a:lnTo>
                <a:lnTo>
                  <a:pt x="204" y="70"/>
                </a:lnTo>
                <a:lnTo>
                  <a:pt x="196" y="60"/>
                </a:lnTo>
                <a:lnTo>
                  <a:pt x="196" y="60"/>
                </a:lnTo>
                <a:lnTo>
                  <a:pt x="186" y="52"/>
                </a:lnTo>
                <a:lnTo>
                  <a:pt x="174" y="46"/>
                </a:lnTo>
                <a:lnTo>
                  <a:pt x="162" y="42"/>
                </a:lnTo>
                <a:lnTo>
                  <a:pt x="148" y="40"/>
                </a:lnTo>
                <a:lnTo>
                  <a:pt x="162" y="26"/>
                </a:lnTo>
                <a:lnTo>
                  <a:pt x="162" y="26"/>
                </a:lnTo>
                <a:lnTo>
                  <a:pt x="168" y="22"/>
                </a:lnTo>
                <a:lnTo>
                  <a:pt x="174" y="18"/>
                </a:lnTo>
                <a:lnTo>
                  <a:pt x="180" y="16"/>
                </a:lnTo>
                <a:lnTo>
                  <a:pt x="188" y="16"/>
                </a:lnTo>
                <a:lnTo>
                  <a:pt x="188" y="16"/>
                </a:lnTo>
                <a:lnTo>
                  <a:pt x="198" y="18"/>
                </a:lnTo>
                <a:lnTo>
                  <a:pt x="206" y="20"/>
                </a:lnTo>
                <a:lnTo>
                  <a:pt x="216" y="26"/>
                </a:lnTo>
                <a:lnTo>
                  <a:pt x="224" y="32"/>
                </a:lnTo>
                <a:lnTo>
                  <a:pt x="224" y="32"/>
                </a:lnTo>
                <a:lnTo>
                  <a:pt x="230" y="40"/>
                </a:lnTo>
                <a:lnTo>
                  <a:pt x="236" y="48"/>
                </a:lnTo>
                <a:lnTo>
                  <a:pt x="238" y="56"/>
                </a:lnTo>
                <a:lnTo>
                  <a:pt x="240" y="66"/>
                </a:lnTo>
                <a:lnTo>
                  <a:pt x="240" y="66"/>
                </a:lnTo>
                <a:lnTo>
                  <a:pt x="240" y="74"/>
                </a:lnTo>
                <a:lnTo>
                  <a:pt x="238" y="82"/>
                </a:lnTo>
                <a:lnTo>
                  <a:pt x="234" y="88"/>
                </a:lnTo>
                <a:lnTo>
                  <a:pt x="230" y="94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</a:ln>
        </p:spPr>
        <p:txBody>
          <a:bodyPr anchor="ctr"/>
          <a:lstStyle/>
          <a:p>
            <a:pPr algn="ctr"/>
          </a:p>
        </p:txBody>
      </p:sp>
      <p:sp>
        <p:nvSpPr>
          <p:cNvPr id="43" name="îṣľíde"/>
          <p:cNvSpPr/>
          <p:nvPr/>
        </p:nvSpPr>
        <p:spPr>
          <a:xfrm>
            <a:off x="3225800" y="2312670"/>
            <a:ext cx="1318260" cy="13182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44" name="ïṣḷiḍé"/>
          <p:cNvSpPr/>
          <p:nvPr/>
        </p:nvSpPr>
        <p:spPr>
          <a:xfrm>
            <a:off x="3129280" y="2216150"/>
            <a:ext cx="1511300" cy="1511300"/>
          </a:xfrm>
          <a:prstGeom prst="ellipse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45" name="íśḻïḓe"/>
          <p:cNvSpPr/>
          <p:nvPr/>
        </p:nvSpPr>
        <p:spPr>
          <a:xfrm>
            <a:off x="5448300" y="2312670"/>
            <a:ext cx="1318260" cy="13182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46" name="ïṡḷïďé"/>
          <p:cNvSpPr/>
          <p:nvPr/>
        </p:nvSpPr>
        <p:spPr>
          <a:xfrm>
            <a:off x="5351145" y="2216150"/>
            <a:ext cx="1511300" cy="1511300"/>
          </a:xfrm>
          <a:prstGeom prst="ellipse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47" name="íṡļídé"/>
          <p:cNvSpPr/>
          <p:nvPr/>
        </p:nvSpPr>
        <p:spPr>
          <a:xfrm>
            <a:off x="9892030" y="2312670"/>
            <a:ext cx="1318260" cy="13182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48" name="išḷîḓê"/>
          <p:cNvSpPr/>
          <p:nvPr/>
        </p:nvSpPr>
        <p:spPr>
          <a:xfrm>
            <a:off x="9795510" y="2216150"/>
            <a:ext cx="1511300" cy="1511300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49" name="îśḻïḋe"/>
          <p:cNvSpPr/>
          <p:nvPr/>
        </p:nvSpPr>
        <p:spPr>
          <a:xfrm>
            <a:off x="7670165" y="2312670"/>
            <a:ext cx="1318260" cy="1318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0" name="ïṡ1ïďé"/>
          <p:cNvSpPr/>
          <p:nvPr/>
        </p:nvSpPr>
        <p:spPr>
          <a:xfrm>
            <a:off x="7573645" y="2216150"/>
            <a:ext cx="1511300" cy="1511300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51" name="îśḷïdé"/>
          <p:cNvGrpSpPr/>
          <p:nvPr/>
        </p:nvGrpSpPr>
        <p:grpSpPr>
          <a:xfrm rot="0">
            <a:off x="3688080" y="2806700"/>
            <a:ext cx="391160" cy="329565"/>
            <a:chOff x="6400800" y="2000250"/>
            <a:chExt cx="406400" cy="342900"/>
          </a:xfrm>
          <a:solidFill>
            <a:schemeClr val="bg2"/>
          </a:solidFill>
        </p:grpSpPr>
        <p:sp>
          <p:nvSpPr>
            <p:cNvPr id="80" name="iślïḓé"/>
            <p:cNvSpPr/>
            <p:nvPr/>
          </p:nvSpPr>
          <p:spPr bwMode="auto">
            <a:xfrm>
              <a:off x="6502400" y="2089150"/>
              <a:ext cx="203200" cy="2032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40" y="6"/>
                </a:cxn>
                <a:cxn ang="0">
                  <a:pos x="18" y="18"/>
                </a:cxn>
                <a:cxn ang="0">
                  <a:pos x="6" y="40"/>
                </a:cxn>
                <a:cxn ang="0">
                  <a:pos x="0" y="64"/>
                </a:cxn>
                <a:cxn ang="0">
                  <a:pos x="2" y="76"/>
                </a:cxn>
                <a:cxn ang="0">
                  <a:pos x="10" y="100"/>
                </a:cxn>
                <a:cxn ang="0">
                  <a:pos x="28" y="118"/>
                </a:cxn>
                <a:cxn ang="0">
                  <a:pos x="52" y="126"/>
                </a:cxn>
                <a:cxn ang="0">
                  <a:pos x="64" y="128"/>
                </a:cxn>
                <a:cxn ang="0">
                  <a:pos x="88" y="122"/>
                </a:cxn>
                <a:cxn ang="0">
                  <a:pos x="110" y="110"/>
                </a:cxn>
                <a:cxn ang="0">
                  <a:pos x="122" y="88"/>
                </a:cxn>
                <a:cxn ang="0">
                  <a:pos x="128" y="64"/>
                </a:cxn>
                <a:cxn ang="0">
                  <a:pos x="126" y="52"/>
                </a:cxn>
                <a:cxn ang="0">
                  <a:pos x="118" y="28"/>
                </a:cxn>
                <a:cxn ang="0">
                  <a:pos x="100" y="10"/>
                </a:cxn>
                <a:cxn ang="0">
                  <a:pos x="76" y="2"/>
                </a:cxn>
                <a:cxn ang="0">
                  <a:pos x="100" y="96"/>
                </a:cxn>
                <a:cxn ang="0">
                  <a:pos x="94" y="102"/>
                </a:cxn>
                <a:cxn ang="0">
                  <a:pos x="76" y="110"/>
                </a:cxn>
                <a:cxn ang="0">
                  <a:pos x="58" y="112"/>
                </a:cxn>
                <a:cxn ang="0">
                  <a:pos x="40" y="106"/>
                </a:cxn>
                <a:cxn ang="0">
                  <a:pos x="32" y="100"/>
                </a:cxn>
                <a:cxn ang="0">
                  <a:pos x="22" y="86"/>
                </a:cxn>
                <a:cxn ang="0">
                  <a:pos x="16" y="68"/>
                </a:cxn>
                <a:cxn ang="0">
                  <a:pos x="18" y="50"/>
                </a:cxn>
                <a:cxn ang="0">
                  <a:pos x="28" y="32"/>
                </a:cxn>
                <a:cxn ang="0">
                  <a:pos x="34" y="26"/>
                </a:cxn>
                <a:cxn ang="0">
                  <a:pos x="52" y="18"/>
                </a:cxn>
                <a:cxn ang="0">
                  <a:pos x="70" y="16"/>
                </a:cxn>
                <a:cxn ang="0">
                  <a:pos x="88" y="22"/>
                </a:cxn>
                <a:cxn ang="0">
                  <a:pos x="96" y="28"/>
                </a:cxn>
                <a:cxn ang="0">
                  <a:pos x="106" y="42"/>
                </a:cxn>
                <a:cxn ang="0">
                  <a:pos x="112" y="60"/>
                </a:cxn>
                <a:cxn ang="0">
                  <a:pos x="110" y="78"/>
                </a:cxn>
                <a:cxn ang="0">
                  <a:pos x="100" y="96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64" y="0"/>
                  </a:lnTo>
                  <a:lnTo>
                    <a:pt x="52" y="2"/>
                  </a:lnTo>
                  <a:lnTo>
                    <a:pt x="40" y="6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8"/>
                  </a:lnTo>
                  <a:lnTo>
                    <a:pt x="6" y="40"/>
                  </a:lnTo>
                  <a:lnTo>
                    <a:pt x="2" y="5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76"/>
                  </a:lnTo>
                  <a:lnTo>
                    <a:pt x="6" y="88"/>
                  </a:lnTo>
                  <a:lnTo>
                    <a:pt x="10" y="100"/>
                  </a:lnTo>
                  <a:lnTo>
                    <a:pt x="18" y="110"/>
                  </a:lnTo>
                  <a:lnTo>
                    <a:pt x="28" y="118"/>
                  </a:lnTo>
                  <a:lnTo>
                    <a:pt x="40" y="122"/>
                  </a:lnTo>
                  <a:lnTo>
                    <a:pt x="52" y="126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76" y="126"/>
                  </a:lnTo>
                  <a:lnTo>
                    <a:pt x="88" y="122"/>
                  </a:lnTo>
                  <a:lnTo>
                    <a:pt x="100" y="118"/>
                  </a:lnTo>
                  <a:lnTo>
                    <a:pt x="110" y="110"/>
                  </a:lnTo>
                  <a:lnTo>
                    <a:pt x="118" y="100"/>
                  </a:lnTo>
                  <a:lnTo>
                    <a:pt x="122" y="88"/>
                  </a:lnTo>
                  <a:lnTo>
                    <a:pt x="126" y="76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2" y="40"/>
                  </a:lnTo>
                  <a:lnTo>
                    <a:pt x="118" y="28"/>
                  </a:lnTo>
                  <a:lnTo>
                    <a:pt x="110" y="18"/>
                  </a:lnTo>
                  <a:lnTo>
                    <a:pt x="100" y="10"/>
                  </a:lnTo>
                  <a:lnTo>
                    <a:pt x="88" y="6"/>
                  </a:lnTo>
                  <a:lnTo>
                    <a:pt x="76" y="2"/>
                  </a:lnTo>
                  <a:lnTo>
                    <a:pt x="64" y="0"/>
                  </a:lnTo>
                  <a:close/>
                  <a:moveTo>
                    <a:pt x="100" y="96"/>
                  </a:moveTo>
                  <a:lnTo>
                    <a:pt x="100" y="96"/>
                  </a:lnTo>
                  <a:lnTo>
                    <a:pt x="94" y="102"/>
                  </a:lnTo>
                  <a:lnTo>
                    <a:pt x="86" y="106"/>
                  </a:lnTo>
                  <a:lnTo>
                    <a:pt x="76" y="110"/>
                  </a:lnTo>
                  <a:lnTo>
                    <a:pt x="68" y="112"/>
                  </a:lnTo>
                  <a:lnTo>
                    <a:pt x="58" y="112"/>
                  </a:lnTo>
                  <a:lnTo>
                    <a:pt x="50" y="110"/>
                  </a:lnTo>
                  <a:lnTo>
                    <a:pt x="40" y="106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26" y="94"/>
                  </a:lnTo>
                  <a:lnTo>
                    <a:pt x="22" y="86"/>
                  </a:lnTo>
                  <a:lnTo>
                    <a:pt x="18" y="76"/>
                  </a:lnTo>
                  <a:lnTo>
                    <a:pt x="16" y="68"/>
                  </a:lnTo>
                  <a:lnTo>
                    <a:pt x="16" y="58"/>
                  </a:lnTo>
                  <a:lnTo>
                    <a:pt x="18" y="50"/>
                  </a:lnTo>
                  <a:lnTo>
                    <a:pt x="22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34" y="26"/>
                  </a:lnTo>
                  <a:lnTo>
                    <a:pt x="42" y="22"/>
                  </a:lnTo>
                  <a:lnTo>
                    <a:pt x="52" y="18"/>
                  </a:lnTo>
                  <a:lnTo>
                    <a:pt x="60" y="16"/>
                  </a:lnTo>
                  <a:lnTo>
                    <a:pt x="70" y="16"/>
                  </a:lnTo>
                  <a:lnTo>
                    <a:pt x="78" y="18"/>
                  </a:lnTo>
                  <a:lnTo>
                    <a:pt x="88" y="22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102" y="34"/>
                  </a:lnTo>
                  <a:lnTo>
                    <a:pt x="106" y="42"/>
                  </a:lnTo>
                  <a:lnTo>
                    <a:pt x="110" y="52"/>
                  </a:lnTo>
                  <a:lnTo>
                    <a:pt x="112" y="60"/>
                  </a:lnTo>
                  <a:lnTo>
                    <a:pt x="112" y="70"/>
                  </a:lnTo>
                  <a:lnTo>
                    <a:pt x="110" y="78"/>
                  </a:lnTo>
                  <a:lnTo>
                    <a:pt x="106" y="88"/>
                  </a:lnTo>
                  <a:lnTo>
                    <a:pt x="100" y="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íṥḷïďê"/>
            <p:cNvSpPr/>
            <p:nvPr/>
          </p:nvSpPr>
          <p:spPr bwMode="auto">
            <a:xfrm>
              <a:off x="6553200" y="2139950"/>
              <a:ext cx="57150" cy="5715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4"/>
                </a:cxn>
                <a:cxn ang="0">
                  <a:pos x="4" y="36"/>
                </a:cxn>
                <a:cxn ang="0">
                  <a:pos x="4" y="36"/>
                </a:cxn>
                <a:cxn ang="0">
                  <a:pos x="6" y="34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4" y="6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</a:cxnLst>
              <a:rect l="0" t="0" r="r" b="b"/>
              <a:pathLst>
                <a:path w="36" h="36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îṩľiďé"/>
            <p:cNvSpPr/>
            <p:nvPr/>
          </p:nvSpPr>
          <p:spPr bwMode="auto">
            <a:xfrm>
              <a:off x="6400800" y="2000250"/>
              <a:ext cx="406400" cy="342900"/>
            </a:xfrm>
            <a:custGeom>
              <a:avLst/>
              <a:gdLst/>
              <a:ahLst/>
              <a:cxnLst>
                <a:cxn ang="0">
                  <a:pos x="202" y="42"/>
                </a:cxn>
                <a:cxn ang="0">
                  <a:pos x="190" y="16"/>
                </a:cxn>
                <a:cxn ang="0">
                  <a:pos x="182" y="4"/>
                </a:cxn>
                <a:cxn ang="0">
                  <a:pos x="168" y="0"/>
                </a:cxn>
                <a:cxn ang="0">
                  <a:pos x="88" y="0"/>
                </a:cxn>
                <a:cxn ang="0">
                  <a:pos x="74" y="4"/>
                </a:cxn>
                <a:cxn ang="0">
                  <a:pos x="66" y="16"/>
                </a:cxn>
                <a:cxn ang="0">
                  <a:pos x="20" y="48"/>
                </a:cxn>
                <a:cxn ang="0">
                  <a:pos x="12" y="52"/>
                </a:cxn>
                <a:cxn ang="0">
                  <a:pos x="2" y="64"/>
                </a:cxn>
                <a:cxn ang="0">
                  <a:pos x="0" y="192"/>
                </a:cxn>
                <a:cxn ang="0">
                  <a:pos x="2" y="202"/>
                </a:cxn>
                <a:cxn ang="0">
                  <a:pos x="14" y="214"/>
                </a:cxn>
                <a:cxn ang="0">
                  <a:pos x="232" y="216"/>
                </a:cxn>
                <a:cxn ang="0">
                  <a:pos x="242" y="214"/>
                </a:cxn>
                <a:cxn ang="0">
                  <a:pos x="254" y="202"/>
                </a:cxn>
                <a:cxn ang="0">
                  <a:pos x="256" y="72"/>
                </a:cxn>
                <a:cxn ang="0">
                  <a:pos x="254" y="64"/>
                </a:cxn>
                <a:cxn ang="0">
                  <a:pos x="244" y="52"/>
                </a:cxn>
                <a:cxn ang="0">
                  <a:pos x="240" y="192"/>
                </a:cxn>
                <a:cxn ang="0">
                  <a:pos x="240" y="196"/>
                </a:cxn>
                <a:cxn ang="0">
                  <a:pos x="236" y="200"/>
                </a:cxn>
                <a:cxn ang="0">
                  <a:pos x="24" y="200"/>
                </a:cxn>
                <a:cxn ang="0">
                  <a:pos x="20" y="200"/>
                </a:cxn>
                <a:cxn ang="0">
                  <a:pos x="16" y="196"/>
                </a:cxn>
                <a:cxn ang="0">
                  <a:pos x="16" y="72"/>
                </a:cxn>
                <a:cxn ang="0">
                  <a:pos x="18" y="66"/>
                </a:cxn>
                <a:cxn ang="0">
                  <a:pos x="66" y="56"/>
                </a:cxn>
                <a:cxn ang="0">
                  <a:pos x="80" y="22"/>
                </a:cxn>
                <a:cxn ang="0">
                  <a:pos x="88" y="16"/>
                </a:cxn>
                <a:cxn ang="0">
                  <a:pos x="168" y="16"/>
                </a:cxn>
                <a:cxn ang="0">
                  <a:pos x="176" y="22"/>
                </a:cxn>
                <a:cxn ang="0">
                  <a:pos x="234" y="64"/>
                </a:cxn>
                <a:cxn ang="0">
                  <a:pos x="238" y="66"/>
                </a:cxn>
                <a:cxn ang="0">
                  <a:pos x="240" y="192"/>
                </a:cxn>
              </a:cxnLst>
              <a:rect l="0" t="0" r="r" b="b"/>
              <a:pathLst>
                <a:path w="256" h="216">
                  <a:moveTo>
                    <a:pt x="236" y="48"/>
                  </a:moveTo>
                  <a:lnTo>
                    <a:pt x="202" y="42"/>
                  </a:lnTo>
                  <a:lnTo>
                    <a:pt x="190" y="16"/>
                  </a:lnTo>
                  <a:lnTo>
                    <a:pt x="190" y="16"/>
                  </a:lnTo>
                  <a:lnTo>
                    <a:pt x="186" y="8"/>
                  </a:lnTo>
                  <a:lnTo>
                    <a:pt x="182" y="4"/>
                  </a:lnTo>
                  <a:lnTo>
                    <a:pt x="176" y="2"/>
                  </a:lnTo>
                  <a:lnTo>
                    <a:pt x="16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0" y="2"/>
                  </a:lnTo>
                  <a:lnTo>
                    <a:pt x="74" y="4"/>
                  </a:lnTo>
                  <a:lnTo>
                    <a:pt x="70" y="8"/>
                  </a:lnTo>
                  <a:lnTo>
                    <a:pt x="66" y="16"/>
                  </a:lnTo>
                  <a:lnTo>
                    <a:pt x="54" y="42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2" y="52"/>
                  </a:lnTo>
                  <a:lnTo>
                    <a:pt x="6" y="56"/>
                  </a:lnTo>
                  <a:lnTo>
                    <a:pt x="2" y="64"/>
                  </a:lnTo>
                  <a:lnTo>
                    <a:pt x="0" y="7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202"/>
                  </a:lnTo>
                  <a:lnTo>
                    <a:pt x="8" y="208"/>
                  </a:lnTo>
                  <a:lnTo>
                    <a:pt x="14" y="214"/>
                  </a:lnTo>
                  <a:lnTo>
                    <a:pt x="24" y="216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42" y="214"/>
                  </a:lnTo>
                  <a:lnTo>
                    <a:pt x="248" y="208"/>
                  </a:lnTo>
                  <a:lnTo>
                    <a:pt x="254" y="202"/>
                  </a:lnTo>
                  <a:lnTo>
                    <a:pt x="256" y="192"/>
                  </a:lnTo>
                  <a:lnTo>
                    <a:pt x="256" y="72"/>
                  </a:lnTo>
                  <a:lnTo>
                    <a:pt x="256" y="72"/>
                  </a:lnTo>
                  <a:lnTo>
                    <a:pt x="254" y="64"/>
                  </a:lnTo>
                  <a:lnTo>
                    <a:pt x="250" y="56"/>
                  </a:lnTo>
                  <a:lnTo>
                    <a:pt x="244" y="52"/>
                  </a:lnTo>
                  <a:lnTo>
                    <a:pt x="236" y="48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40" y="196"/>
                  </a:lnTo>
                  <a:lnTo>
                    <a:pt x="238" y="198"/>
                  </a:lnTo>
                  <a:lnTo>
                    <a:pt x="236" y="200"/>
                  </a:lnTo>
                  <a:lnTo>
                    <a:pt x="232" y="200"/>
                  </a:lnTo>
                  <a:lnTo>
                    <a:pt x="24" y="200"/>
                  </a:lnTo>
                  <a:lnTo>
                    <a:pt x="24" y="200"/>
                  </a:lnTo>
                  <a:lnTo>
                    <a:pt x="20" y="200"/>
                  </a:lnTo>
                  <a:lnTo>
                    <a:pt x="18" y="198"/>
                  </a:lnTo>
                  <a:lnTo>
                    <a:pt x="16" y="196"/>
                  </a:lnTo>
                  <a:lnTo>
                    <a:pt x="16" y="192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66" y="56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84" y="18"/>
                  </a:lnTo>
                  <a:lnTo>
                    <a:pt x="88" y="16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172" y="18"/>
                  </a:lnTo>
                  <a:lnTo>
                    <a:pt x="176" y="22"/>
                  </a:lnTo>
                  <a:lnTo>
                    <a:pt x="190" y="56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8" y="66"/>
                  </a:lnTo>
                  <a:lnTo>
                    <a:pt x="240" y="72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52" name="işļïdé"/>
          <p:cNvGrpSpPr/>
          <p:nvPr/>
        </p:nvGrpSpPr>
        <p:grpSpPr>
          <a:xfrm rot="0">
            <a:off x="5875020" y="2751455"/>
            <a:ext cx="441325" cy="441325"/>
            <a:chOff x="3149600" y="2774950"/>
            <a:chExt cx="406400" cy="406400"/>
          </a:xfrm>
          <a:solidFill>
            <a:schemeClr val="bg2"/>
          </a:solidFill>
        </p:grpSpPr>
        <p:sp>
          <p:nvSpPr>
            <p:cNvPr id="74" name="ïşļïḋè"/>
            <p:cNvSpPr/>
            <p:nvPr/>
          </p:nvSpPr>
          <p:spPr bwMode="auto">
            <a:xfrm>
              <a:off x="3327400" y="2978150"/>
              <a:ext cx="63500" cy="63500"/>
            </a:xfrm>
            <a:custGeom>
              <a:avLst/>
              <a:gdLst/>
              <a:ahLst/>
              <a:cxnLst>
                <a:cxn ang="0">
                  <a:pos x="20" y="40"/>
                </a:cxn>
                <a:cxn ang="0">
                  <a:pos x="20" y="40"/>
                </a:cxn>
                <a:cxn ang="0">
                  <a:pos x="28" y="38"/>
                </a:cxn>
                <a:cxn ang="0">
                  <a:pos x="34" y="34"/>
                </a:cxn>
                <a:cxn ang="0">
                  <a:pos x="38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38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38"/>
                </a:cxn>
                <a:cxn ang="0">
                  <a:pos x="20" y="4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4" y="8"/>
                </a:cxn>
                <a:cxn ang="0">
                  <a:pos x="28" y="12"/>
                </a:cxn>
                <a:cxn ang="0">
                  <a:pos x="32" y="16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6" y="32"/>
                </a:cxn>
                <a:cxn ang="0">
                  <a:pos x="12" y="28"/>
                </a:cxn>
                <a:cxn ang="0">
                  <a:pos x="8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12" y="12"/>
                </a:cxn>
                <a:cxn ang="0">
                  <a:pos x="16" y="8"/>
                </a:cxn>
                <a:cxn ang="0">
                  <a:pos x="20" y="8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close/>
                  <a:moveTo>
                    <a:pt x="20" y="8"/>
                  </a:moveTo>
                  <a:lnTo>
                    <a:pt x="20" y="8"/>
                  </a:lnTo>
                  <a:lnTo>
                    <a:pt x="24" y="8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12" y="12"/>
                  </a:lnTo>
                  <a:lnTo>
                    <a:pt x="16" y="8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şlîḋè"/>
            <p:cNvSpPr/>
            <p:nvPr/>
          </p:nvSpPr>
          <p:spPr bwMode="auto">
            <a:xfrm>
              <a:off x="3492500" y="2774950"/>
              <a:ext cx="63500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38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28" y="38"/>
                </a:cxn>
                <a:cxn ang="0">
                  <a:pos x="34" y="34"/>
                </a:cxn>
                <a:cxn ang="0">
                  <a:pos x="38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38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6" y="32"/>
                </a:cxn>
                <a:cxn ang="0">
                  <a:pos x="12" y="28"/>
                </a:cxn>
                <a:cxn ang="0">
                  <a:pos x="8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12" y="12"/>
                </a:cxn>
                <a:cxn ang="0">
                  <a:pos x="16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4" y="8"/>
                </a:cxn>
                <a:cxn ang="0">
                  <a:pos x="28" y="12"/>
                </a:cxn>
                <a:cxn ang="0">
                  <a:pos x="32" y="16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20" y="32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close/>
                  <a:moveTo>
                    <a:pt x="20" y="32"/>
                  </a:moveTo>
                  <a:lnTo>
                    <a:pt x="20" y="32"/>
                  </a:lnTo>
                  <a:lnTo>
                    <a:pt x="16" y="32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12" y="1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4" y="8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20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îṣľïḋê"/>
            <p:cNvSpPr/>
            <p:nvPr/>
          </p:nvSpPr>
          <p:spPr bwMode="auto">
            <a:xfrm>
              <a:off x="3251200" y="2965450"/>
              <a:ext cx="50800" cy="508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8"/>
                </a:cxn>
                <a:cxn ang="0">
                  <a:pos x="10" y="3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30"/>
                </a:cxn>
                <a:cxn ang="0">
                  <a:pos x="28" y="28"/>
                </a:cxn>
                <a:cxn ang="0">
                  <a:pos x="30" y="22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2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16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4" y="20"/>
                </a:cxn>
                <a:cxn ang="0">
                  <a:pos x="22" y="22"/>
                </a:cxn>
                <a:cxn ang="0">
                  <a:pos x="20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2" y="24"/>
                </a:cxn>
                <a:cxn ang="0">
                  <a:pos x="10" y="22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6" y="8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lnTo>
                    <a:pt x="0" y="16"/>
                  </a:lnTo>
                  <a:lnTo>
                    <a:pt x="2" y="22"/>
                  </a:lnTo>
                  <a:lnTo>
                    <a:pt x="4" y="28"/>
                  </a:lnTo>
                  <a:lnTo>
                    <a:pt x="10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30"/>
                  </a:lnTo>
                  <a:lnTo>
                    <a:pt x="28" y="28"/>
                  </a:lnTo>
                  <a:lnTo>
                    <a:pt x="30" y="2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close/>
                  <a:moveTo>
                    <a:pt x="16" y="8"/>
                  </a:moveTo>
                  <a:lnTo>
                    <a:pt x="16" y="8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0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s1ide"/>
            <p:cNvSpPr/>
            <p:nvPr/>
          </p:nvSpPr>
          <p:spPr bwMode="auto">
            <a:xfrm>
              <a:off x="3302000" y="30543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ŝliḍê"/>
            <p:cNvSpPr/>
            <p:nvPr/>
          </p:nvSpPr>
          <p:spPr bwMode="auto">
            <a:xfrm>
              <a:off x="3505200" y="2863850"/>
              <a:ext cx="25400" cy="254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ṥľíďe"/>
            <p:cNvSpPr/>
            <p:nvPr/>
          </p:nvSpPr>
          <p:spPr bwMode="auto">
            <a:xfrm>
              <a:off x="3149600" y="2813050"/>
              <a:ext cx="371475" cy="368300"/>
            </a:xfrm>
            <a:custGeom>
              <a:avLst/>
              <a:gdLst/>
              <a:ahLst/>
              <a:cxnLst>
                <a:cxn ang="0">
                  <a:pos x="166" y="6"/>
                </a:cxn>
                <a:cxn ang="0">
                  <a:pos x="152" y="0"/>
                </a:cxn>
                <a:cxn ang="0">
                  <a:pos x="144" y="2"/>
                </a:cxn>
                <a:cxn ang="0">
                  <a:pos x="126" y="18"/>
                </a:cxn>
                <a:cxn ang="0">
                  <a:pos x="122" y="24"/>
                </a:cxn>
                <a:cxn ang="0">
                  <a:pos x="120" y="32"/>
                </a:cxn>
                <a:cxn ang="0">
                  <a:pos x="122" y="42"/>
                </a:cxn>
                <a:cxn ang="0">
                  <a:pos x="14" y="86"/>
                </a:cxn>
                <a:cxn ang="0">
                  <a:pos x="6" y="92"/>
                </a:cxn>
                <a:cxn ang="0">
                  <a:pos x="0" y="102"/>
                </a:cxn>
                <a:cxn ang="0">
                  <a:pos x="0" y="108"/>
                </a:cxn>
                <a:cxn ang="0">
                  <a:pos x="4" y="120"/>
                </a:cxn>
                <a:cxn ang="0">
                  <a:pos x="108" y="224"/>
                </a:cxn>
                <a:cxn ang="0">
                  <a:pos x="116" y="230"/>
                </a:cxn>
                <a:cxn ang="0">
                  <a:pos x="126" y="232"/>
                </a:cxn>
                <a:cxn ang="0">
                  <a:pos x="126" y="232"/>
                </a:cxn>
                <a:cxn ang="0">
                  <a:pos x="130" y="232"/>
                </a:cxn>
                <a:cxn ang="0">
                  <a:pos x="142" y="226"/>
                </a:cxn>
                <a:cxn ang="0">
                  <a:pos x="148" y="216"/>
                </a:cxn>
                <a:cxn ang="0">
                  <a:pos x="190" y="110"/>
                </a:cxn>
                <a:cxn ang="0">
                  <a:pos x="202" y="114"/>
                </a:cxn>
                <a:cxn ang="0">
                  <a:pos x="210" y="112"/>
                </a:cxn>
                <a:cxn ang="0">
                  <a:pos x="228" y="96"/>
                </a:cxn>
                <a:cxn ang="0">
                  <a:pos x="232" y="90"/>
                </a:cxn>
                <a:cxn ang="0">
                  <a:pos x="234" y="82"/>
                </a:cxn>
                <a:cxn ang="0">
                  <a:pos x="228" y="68"/>
                </a:cxn>
                <a:cxn ang="0">
                  <a:pos x="134" y="210"/>
                </a:cxn>
                <a:cxn ang="0">
                  <a:pos x="130" y="214"/>
                </a:cxn>
                <a:cxn ang="0">
                  <a:pos x="128" y="216"/>
                </a:cxn>
                <a:cxn ang="0">
                  <a:pos x="126" y="216"/>
                </a:cxn>
                <a:cxn ang="0">
                  <a:pos x="18" y="112"/>
                </a:cxn>
                <a:cxn ang="0">
                  <a:pos x="16" y="110"/>
                </a:cxn>
                <a:cxn ang="0">
                  <a:pos x="16" y="106"/>
                </a:cxn>
                <a:cxn ang="0">
                  <a:pos x="20" y="100"/>
                </a:cxn>
                <a:cxn ang="0">
                  <a:pos x="70" y="80"/>
                </a:cxn>
                <a:cxn ang="0">
                  <a:pos x="96" y="86"/>
                </a:cxn>
                <a:cxn ang="0">
                  <a:pos x="134" y="92"/>
                </a:cxn>
                <a:cxn ang="0">
                  <a:pos x="158" y="104"/>
                </a:cxn>
                <a:cxn ang="0">
                  <a:pos x="134" y="210"/>
                </a:cxn>
                <a:cxn ang="0">
                  <a:pos x="204" y="96"/>
                </a:cxn>
                <a:cxn ang="0">
                  <a:pos x="202" y="98"/>
                </a:cxn>
                <a:cxn ang="0">
                  <a:pos x="184" y="82"/>
                </a:cxn>
                <a:cxn ang="0">
                  <a:pos x="174" y="108"/>
                </a:cxn>
                <a:cxn ang="0">
                  <a:pos x="166" y="100"/>
                </a:cxn>
                <a:cxn ang="0">
                  <a:pos x="138" y="86"/>
                </a:cxn>
                <a:cxn ang="0">
                  <a:pos x="104" y="78"/>
                </a:cxn>
                <a:cxn ang="0">
                  <a:pos x="82" y="76"/>
                </a:cxn>
                <a:cxn ang="0">
                  <a:pos x="138" y="34"/>
                </a:cxn>
                <a:cxn ang="0">
                  <a:pos x="136" y="32"/>
                </a:cxn>
                <a:cxn ang="0">
                  <a:pos x="148" y="18"/>
                </a:cxn>
                <a:cxn ang="0">
                  <a:pos x="152" y="16"/>
                </a:cxn>
                <a:cxn ang="0">
                  <a:pos x="216" y="78"/>
                </a:cxn>
                <a:cxn ang="0">
                  <a:pos x="218" y="82"/>
                </a:cxn>
              </a:cxnLst>
              <a:rect l="0" t="0" r="r" b="b"/>
              <a:pathLst>
                <a:path w="234" h="232">
                  <a:moveTo>
                    <a:pt x="166" y="6"/>
                  </a:moveTo>
                  <a:lnTo>
                    <a:pt x="166" y="6"/>
                  </a:lnTo>
                  <a:lnTo>
                    <a:pt x="158" y="2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44" y="2"/>
                  </a:lnTo>
                  <a:lnTo>
                    <a:pt x="138" y="6"/>
                  </a:lnTo>
                  <a:lnTo>
                    <a:pt x="126" y="18"/>
                  </a:lnTo>
                  <a:lnTo>
                    <a:pt x="126" y="18"/>
                  </a:lnTo>
                  <a:lnTo>
                    <a:pt x="122" y="24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120" y="36"/>
                  </a:lnTo>
                  <a:lnTo>
                    <a:pt x="122" y="42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0" y="88"/>
                  </a:lnTo>
                  <a:lnTo>
                    <a:pt x="6" y="92"/>
                  </a:lnTo>
                  <a:lnTo>
                    <a:pt x="2" y="98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" y="114"/>
                  </a:lnTo>
                  <a:lnTo>
                    <a:pt x="4" y="120"/>
                  </a:lnTo>
                  <a:lnTo>
                    <a:pt x="8" y="124"/>
                  </a:lnTo>
                  <a:lnTo>
                    <a:pt x="108" y="224"/>
                  </a:lnTo>
                  <a:lnTo>
                    <a:pt x="108" y="224"/>
                  </a:lnTo>
                  <a:lnTo>
                    <a:pt x="116" y="230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36" y="230"/>
                  </a:lnTo>
                  <a:lnTo>
                    <a:pt x="142" y="226"/>
                  </a:lnTo>
                  <a:lnTo>
                    <a:pt x="146" y="222"/>
                  </a:lnTo>
                  <a:lnTo>
                    <a:pt x="148" y="216"/>
                  </a:lnTo>
                  <a:lnTo>
                    <a:pt x="190" y="110"/>
                  </a:lnTo>
                  <a:lnTo>
                    <a:pt x="190" y="110"/>
                  </a:lnTo>
                  <a:lnTo>
                    <a:pt x="196" y="112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210" y="112"/>
                  </a:lnTo>
                  <a:lnTo>
                    <a:pt x="216" y="108"/>
                  </a:lnTo>
                  <a:lnTo>
                    <a:pt x="228" y="96"/>
                  </a:lnTo>
                  <a:lnTo>
                    <a:pt x="228" y="96"/>
                  </a:lnTo>
                  <a:lnTo>
                    <a:pt x="232" y="90"/>
                  </a:lnTo>
                  <a:lnTo>
                    <a:pt x="234" y="82"/>
                  </a:lnTo>
                  <a:lnTo>
                    <a:pt x="234" y="82"/>
                  </a:lnTo>
                  <a:lnTo>
                    <a:pt x="232" y="74"/>
                  </a:lnTo>
                  <a:lnTo>
                    <a:pt x="228" y="68"/>
                  </a:lnTo>
                  <a:lnTo>
                    <a:pt x="166" y="6"/>
                  </a:lnTo>
                  <a:close/>
                  <a:moveTo>
                    <a:pt x="134" y="210"/>
                  </a:moveTo>
                  <a:lnTo>
                    <a:pt x="134" y="210"/>
                  </a:lnTo>
                  <a:lnTo>
                    <a:pt x="130" y="214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0" y="214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6" y="110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8" y="102"/>
                  </a:lnTo>
                  <a:lnTo>
                    <a:pt x="20" y="100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84" y="84"/>
                  </a:lnTo>
                  <a:lnTo>
                    <a:pt x="96" y="86"/>
                  </a:lnTo>
                  <a:lnTo>
                    <a:pt x="120" y="88"/>
                  </a:lnTo>
                  <a:lnTo>
                    <a:pt x="134" y="92"/>
                  </a:lnTo>
                  <a:lnTo>
                    <a:pt x="146" y="98"/>
                  </a:lnTo>
                  <a:lnTo>
                    <a:pt x="158" y="104"/>
                  </a:lnTo>
                  <a:lnTo>
                    <a:pt x="172" y="116"/>
                  </a:lnTo>
                  <a:lnTo>
                    <a:pt x="134" y="210"/>
                  </a:lnTo>
                  <a:close/>
                  <a:moveTo>
                    <a:pt x="216" y="84"/>
                  </a:moveTo>
                  <a:lnTo>
                    <a:pt x="204" y="96"/>
                  </a:lnTo>
                  <a:lnTo>
                    <a:pt x="204" y="96"/>
                  </a:lnTo>
                  <a:lnTo>
                    <a:pt x="202" y="98"/>
                  </a:lnTo>
                  <a:lnTo>
                    <a:pt x="198" y="96"/>
                  </a:lnTo>
                  <a:lnTo>
                    <a:pt x="184" y="82"/>
                  </a:lnTo>
                  <a:lnTo>
                    <a:pt x="174" y="110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66" y="100"/>
                  </a:lnTo>
                  <a:lnTo>
                    <a:pt x="156" y="94"/>
                  </a:lnTo>
                  <a:lnTo>
                    <a:pt x="138" y="86"/>
                  </a:lnTo>
                  <a:lnTo>
                    <a:pt x="120" y="80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82" y="76"/>
                  </a:lnTo>
                  <a:lnTo>
                    <a:pt x="150" y="48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6" y="32"/>
                  </a:lnTo>
                  <a:lnTo>
                    <a:pt x="138" y="2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2" y="16"/>
                  </a:lnTo>
                  <a:lnTo>
                    <a:pt x="154" y="18"/>
                  </a:lnTo>
                  <a:lnTo>
                    <a:pt x="216" y="78"/>
                  </a:lnTo>
                  <a:lnTo>
                    <a:pt x="216" y="78"/>
                  </a:lnTo>
                  <a:lnTo>
                    <a:pt x="218" y="82"/>
                  </a:lnTo>
                  <a:lnTo>
                    <a:pt x="216" y="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53" name="ïśľiḍê"/>
          <p:cNvGrpSpPr/>
          <p:nvPr/>
        </p:nvGrpSpPr>
        <p:grpSpPr>
          <a:xfrm rot="0">
            <a:off x="8213090" y="2802890"/>
            <a:ext cx="232410" cy="337820"/>
            <a:chOff x="4838700" y="2774950"/>
            <a:chExt cx="279400" cy="406400"/>
          </a:xfrm>
          <a:solidFill>
            <a:schemeClr val="bg2"/>
          </a:solidFill>
        </p:grpSpPr>
        <p:sp>
          <p:nvSpPr>
            <p:cNvPr id="71" name="i$1ïḓê"/>
            <p:cNvSpPr/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šľíḍè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ṣlîďê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54" name="íṣḷíḓé"/>
          <p:cNvSpPr/>
          <p:nvPr/>
        </p:nvSpPr>
        <p:spPr bwMode="auto">
          <a:xfrm>
            <a:off x="10366375" y="2787015"/>
            <a:ext cx="370205" cy="37020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</a:ln>
        </p:spPr>
        <p:txBody>
          <a:bodyPr anchor="ctr"/>
          <a:lstStyle/>
          <a:p>
            <a:pPr algn="ctr"/>
          </a:p>
        </p:txBody>
      </p:sp>
      <p:cxnSp>
        <p:nvCxnSpPr>
          <p:cNvPr id="36" name="直接连接符 35"/>
          <p:cNvCxnSpPr/>
          <p:nvPr/>
        </p:nvCxnSpPr>
        <p:spPr>
          <a:xfrm>
            <a:off x="2787015" y="1123950"/>
            <a:ext cx="0" cy="501967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005070" y="1123950"/>
            <a:ext cx="0" cy="501967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7223760" y="1123950"/>
            <a:ext cx="0" cy="501967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9442450" y="1123950"/>
            <a:ext cx="0" cy="501967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79425" y="1877695"/>
            <a:ext cx="2306320" cy="3343275"/>
            <a:chOff x="755" y="2957"/>
            <a:chExt cx="3632" cy="5265"/>
          </a:xfrm>
        </p:grpSpPr>
        <p:grpSp>
          <p:nvGrpSpPr>
            <p:cNvPr id="56" name="íṡlíḓe"/>
            <p:cNvGrpSpPr/>
            <p:nvPr/>
          </p:nvGrpSpPr>
          <p:grpSpPr>
            <a:xfrm rot="0">
              <a:off x="953" y="6676"/>
              <a:ext cx="3435" cy="1546"/>
              <a:chOff x="1148901" y="2960948"/>
              <a:chExt cx="2205077" cy="981450"/>
            </a:xfrm>
          </p:grpSpPr>
          <p:sp>
            <p:nvSpPr>
              <p:cNvPr id="69" name="isļíḓé"/>
              <p:cNvSpPr txBox="1"/>
              <p:nvPr/>
            </p:nvSpPr>
            <p:spPr>
              <a:xfrm>
                <a:off x="1601301" y="2960948"/>
                <a:ext cx="1300278" cy="340519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normAutofit fontScale="90000"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机器人厨师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70" name="ïsļíḓê"/>
              <p:cNvSpPr txBox="1"/>
              <p:nvPr/>
            </p:nvSpPr>
            <p:spPr bwMode="auto">
              <a:xfrm>
                <a:off x="1148901" y="3368168"/>
                <a:ext cx="2205077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0000" tIns="46800" rIns="90000" bIns="4680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改变</a:t>
                </a:r>
                <a:r>
                  <a:rPr lang="zh-CN" altLang="en-US" sz="1000" dirty="0"/>
                  <a:t>餐饮行业后厨管理方式</a:t>
                </a:r>
                <a:endParaRPr lang="zh-CN" altLang="en-US" sz="1000" dirty="0"/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5" y="2957"/>
              <a:ext cx="3481" cy="3437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5005070" y="2131695"/>
            <a:ext cx="2181225" cy="3254375"/>
            <a:chOff x="7882" y="3357"/>
            <a:chExt cx="3435" cy="5125"/>
          </a:xfrm>
        </p:grpSpPr>
        <p:grpSp>
          <p:nvGrpSpPr>
            <p:cNvPr id="58" name="îṥ1íḍé"/>
            <p:cNvGrpSpPr/>
            <p:nvPr/>
          </p:nvGrpSpPr>
          <p:grpSpPr>
            <a:xfrm rot="0">
              <a:off x="7882" y="6676"/>
              <a:ext cx="3435" cy="1806"/>
              <a:chOff x="3497670" y="2960948"/>
              <a:chExt cx="2204941" cy="1146810"/>
            </a:xfrm>
          </p:grpSpPr>
          <p:sp>
            <p:nvSpPr>
              <p:cNvPr id="65" name="î$ļîďè"/>
              <p:cNvSpPr txBox="1"/>
              <p:nvPr/>
            </p:nvSpPr>
            <p:spPr>
              <a:xfrm>
                <a:off x="3950069" y="2960948"/>
                <a:ext cx="1300278" cy="340519"/>
              </a:xfrm>
              <a:prstGeom prst="roundRect">
                <a:avLst/>
              </a:prstGeom>
              <a:solidFill>
                <a:schemeClr val="accent3"/>
              </a:solidFill>
            </p:spPr>
            <p:txBody>
              <a:bodyPr wrap="none">
                <a:normAutofit fontScale="90000"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新型美食研究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66" name="iṣľîḓé"/>
              <p:cNvSpPr txBox="1"/>
              <p:nvPr/>
            </p:nvSpPr>
            <p:spPr bwMode="auto">
              <a:xfrm>
                <a:off x="3497670" y="3367983"/>
                <a:ext cx="2204941" cy="7397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0000" tIns="46800" rIns="90000" bIns="4680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 </a:t>
                </a:r>
                <a:r>
                  <a:rPr lang="zh-CN" altLang="en-US" sz="1000" dirty="0"/>
                  <a:t>人工智能创意菜谱</a:t>
                </a:r>
                <a:endParaRPr lang="zh-CN" altLang="en-US" sz="10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人类菜系菜单</a:t>
                </a:r>
                <a:r>
                  <a:rPr lang="zh-CN" altLang="en-US" sz="1000" dirty="0"/>
                  <a:t>指数增长</a:t>
                </a:r>
                <a:endParaRPr lang="zh-CN" altLang="en-US" sz="10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素食菜品研究</a:t>
                </a:r>
                <a:endParaRPr lang="zh-CN" altLang="en-US" sz="1000" dirty="0"/>
              </a:p>
            </p:txBody>
          </p:sp>
        </p:grp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9" y="3357"/>
              <a:ext cx="3418" cy="2951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7204710" y="2211070"/>
            <a:ext cx="2199005" cy="3009900"/>
            <a:chOff x="11346" y="3482"/>
            <a:chExt cx="3463" cy="4740"/>
          </a:xfrm>
        </p:grpSpPr>
        <p:grpSp>
          <p:nvGrpSpPr>
            <p:cNvPr id="59" name="í$1îḓé"/>
            <p:cNvGrpSpPr/>
            <p:nvPr/>
          </p:nvGrpSpPr>
          <p:grpSpPr>
            <a:xfrm rot="0">
              <a:off x="11346" y="6676"/>
              <a:ext cx="3435" cy="1546"/>
              <a:chOff x="3497672" y="2960948"/>
              <a:chExt cx="2205078" cy="981450"/>
            </a:xfrm>
          </p:grpSpPr>
          <p:sp>
            <p:nvSpPr>
              <p:cNvPr id="63" name="iS1ïḍè"/>
              <p:cNvSpPr txBox="1"/>
              <p:nvPr/>
            </p:nvSpPr>
            <p:spPr>
              <a:xfrm>
                <a:off x="3950069" y="2960948"/>
                <a:ext cx="1300278" cy="340519"/>
              </a:xfrm>
              <a:prstGeom prst="roundRect">
                <a:avLst/>
              </a:prstGeom>
              <a:solidFill>
                <a:schemeClr val="accent4"/>
              </a:solidFill>
            </p:spPr>
            <p:txBody>
              <a:bodyPr wrap="none">
                <a:normAutofit fontScale="90000"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家庭厨房教练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64" name="ïSḷiḓè"/>
              <p:cNvSpPr txBox="1"/>
              <p:nvPr/>
            </p:nvSpPr>
            <p:spPr bwMode="auto">
              <a:xfrm>
                <a:off x="3497672" y="3368168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0000" tIns="46800" rIns="90000" bIns="4680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全程语音视频指导</a:t>
                </a:r>
                <a:endParaRPr lang="zh-CN" altLang="en-US" sz="10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家庭健康方案制定</a:t>
                </a:r>
                <a:endParaRPr lang="zh-CN" altLang="en-US" sz="1000" dirty="0"/>
              </a:p>
            </p:txBody>
          </p:sp>
        </p:grp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71" y="3482"/>
              <a:ext cx="3339" cy="2440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9404985" y="2131695"/>
            <a:ext cx="2334895" cy="3089275"/>
            <a:chOff x="14811" y="3357"/>
            <a:chExt cx="3677" cy="4865"/>
          </a:xfrm>
        </p:grpSpPr>
        <p:grpSp>
          <p:nvGrpSpPr>
            <p:cNvPr id="60" name="iṧḻíḓè"/>
            <p:cNvGrpSpPr/>
            <p:nvPr/>
          </p:nvGrpSpPr>
          <p:grpSpPr>
            <a:xfrm rot="0">
              <a:off x="14811" y="6676"/>
              <a:ext cx="3435" cy="1546"/>
              <a:chOff x="3497671" y="2960948"/>
              <a:chExt cx="2205078" cy="981450"/>
            </a:xfrm>
          </p:grpSpPr>
          <p:sp>
            <p:nvSpPr>
              <p:cNvPr id="61" name="í$ḻîḓê"/>
              <p:cNvSpPr txBox="1"/>
              <p:nvPr/>
            </p:nvSpPr>
            <p:spPr>
              <a:xfrm>
                <a:off x="3950069" y="2960948"/>
                <a:ext cx="1300278" cy="340519"/>
              </a:xfrm>
              <a:prstGeom prst="roundRect">
                <a:avLst/>
              </a:prstGeom>
              <a:solidFill>
                <a:schemeClr val="accent5"/>
              </a:solidFill>
            </p:spPr>
            <p:txBody>
              <a:bodyPr wrap="none">
                <a:normAutofit fontScale="90000"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智能冰箱产业链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62" name="i$ľïďé"/>
              <p:cNvSpPr txBox="1"/>
              <p:nvPr/>
            </p:nvSpPr>
            <p:spPr bwMode="auto">
              <a:xfrm>
                <a:off x="3497671" y="3368168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0000" tIns="46800" rIns="90000" bIns="46800" anchor="ctr" anchorCtr="1">
                <a:normAutofit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家庭菜单一键智能规划</a:t>
                </a:r>
                <a:endParaRPr lang="zh-CN" altLang="en-US" sz="10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智能硬件：监控冰箱内食材新鲜度区块链：全球食材供应链追溯</a:t>
                </a:r>
                <a:endParaRPr lang="zh-CN" altLang="en-US" sz="1000" dirty="0"/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38" y="3357"/>
              <a:ext cx="3450" cy="2521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89860" y="1781810"/>
            <a:ext cx="2381250" cy="3845560"/>
            <a:chOff x="4236" y="2806"/>
            <a:chExt cx="3750" cy="6056"/>
          </a:xfrm>
        </p:grpSpPr>
        <p:grpSp>
          <p:nvGrpSpPr>
            <p:cNvPr id="57" name="iṥ1îḓé"/>
            <p:cNvGrpSpPr/>
            <p:nvPr/>
          </p:nvGrpSpPr>
          <p:grpSpPr>
            <a:xfrm rot="0">
              <a:off x="4236" y="6676"/>
              <a:ext cx="3750" cy="2187"/>
              <a:chOff x="3381486" y="2960948"/>
              <a:chExt cx="2407141" cy="1388745"/>
            </a:xfrm>
          </p:grpSpPr>
          <p:sp>
            <p:nvSpPr>
              <p:cNvPr id="67" name="ïṥľíḓe"/>
              <p:cNvSpPr txBox="1"/>
              <p:nvPr/>
            </p:nvSpPr>
            <p:spPr>
              <a:xfrm>
                <a:off x="3954562" y="2960948"/>
                <a:ext cx="1300278" cy="340519"/>
              </a:xfrm>
              <a:prstGeom prst="roundRect">
                <a:avLst/>
              </a:prstGeom>
              <a:solidFill>
                <a:schemeClr val="accent2"/>
              </a:solidFill>
            </p:spPr>
            <p:txBody>
              <a:bodyPr wrap="none">
                <a:normAutofit fontScale="90000"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人工智能营养师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68" name="îšlïḓê"/>
              <p:cNvSpPr txBox="1"/>
              <p:nvPr/>
            </p:nvSpPr>
            <p:spPr bwMode="auto">
              <a:xfrm>
                <a:off x="3381486" y="3367983"/>
                <a:ext cx="2407141" cy="9817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0000" tIns="46800" rIns="90000" bIns="4680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大数据</a:t>
                </a:r>
                <a:r>
                  <a:rPr lang="zh-CN" altLang="en-US" sz="1000" dirty="0"/>
                  <a:t>食谱推荐</a:t>
                </a:r>
                <a:r>
                  <a:rPr lang="en-US" altLang="zh-CN" sz="1000" dirty="0"/>
                  <a:t>/</a:t>
                </a:r>
                <a:r>
                  <a:rPr lang="zh-CN" altLang="en-US" sz="1000" dirty="0"/>
                  <a:t>用户习惯学习</a:t>
                </a:r>
                <a:endParaRPr lang="zh-CN" altLang="en-US" sz="10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dirty="0"/>
                  <a:t>图像识别：食材识别和热量计算</a:t>
                </a:r>
                <a:endParaRPr lang="zh-CN" altLang="en-US" sz="1000" dirty="0"/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dirty="0">
                    <a:sym typeface="+mn-ea"/>
                  </a:rPr>
                  <a:t>智能方案：</a:t>
                </a:r>
                <a:r>
                  <a:rPr lang="zh-CN" altLang="en-US" sz="1000" dirty="0"/>
                  <a:t>精准医学</a:t>
                </a:r>
                <a:r>
                  <a:rPr lang="en-US" altLang="zh-CN" sz="1000" dirty="0"/>
                  <a:t>&amp;</a:t>
                </a:r>
                <a:r>
                  <a:rPr lang="zh-CN" altLang="en-US" sz="1000" dirty="0"/>
                  <a:t>大数据血糖管理</a:t>
                </a:r>
                <a:endParaRPr lang="zh-CN" altLang="en-US" sz="1000" dirty="0"/>
              </a:p>
            </p:txBody>
          </p:sp>
        </p:grpSp>
        <p:pic>
          <p:nvPicPr>
            <p:cNvPr id="12" name="图片 11" descr="u=2573491240,864877257&amp;fm=15&amp;gp=0[1]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" y="4555"/>
              <a:ext cx="3059" cy="188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7" y="2806"/>
              <a:ext cx="2894" cy="1812"/>
            </a:xfrm>
            <a:prstGeom prst="rect">
              <a:avLst/>
            </a:prstGeom>
          </p:spPr>
        </p:pic>
      </p:grpSp>
      <p:sp>
        <p:nvSpPr>
          <p:cNvPr id="16" name="页脚占位符 15"/>
          <p:cNvSpPr>
            <a:spLocks noGrp="1"/>
          </p:cNvSpPr>
          <p:nvPr>
            <p:ph type="ftr" sz="quarter" idx="11"/>
          </p:nvPr>
        </p:nvSpPr>
        <p:spPr>
          <a:xfrm>
            <a:off x="5857875" y="6275070"/>
            <a:ext cx="652780" cy="206375"/>
          </a:xfrm>
        </p:spPr>
        <p:txBody>
          <a:bodyPr/>
          <a:p>
            <a:r>
              <a:rPr lang="en-US" altLang="zh-CN" baseline="30000" dirty="0">
                <a:sym typeface="+mn-ea"/>
              </a:rPr>
              <a:t>mealprep®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857875" y="6275070"/>
            <a:ext cx="652780" cy="206375"/>
          </a:xfrm>
        </p:spPr>
        <p:txBody>
          <a:bodyPr/>
          <a:lstStyle/>
          <a:p>
            <a:r>
              <a:rPr lang="en-US" altLang="zh-CN" baseline="30000" dirty="0">
                <a:sym typeface="+mn-ea"/>
              </a:rPr>
              <a:t>mealprep®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/>
          </a:p>
        </p:txBody>
      </p:sp>
      <p:cxnSp>
        <p:nvCxnSpPr>
          <p:cNvPr id="19" name="Straight Connector 3"/>
          <p:cNvCxnSpPr/>
          <p:nvPr>
            <p:custDataLst>
              <p:tags r:id="rId1"/>
            </p:custDataLst>
          </p:nvPr>
        </p:nvCxnSpPr>
        <p:spPr>
          <a:xfrm>
            <a:off x="4788786" y="0"/>
            <a:ext cx="0" cy="2692400"/>
          </a:xfrm>
          <a:prstGeom prst="line">
            <a:avLst/>
          </a:prstGeom>
          <a:ln w="38100">
            <a:solidFill>
              <a:sysClr val="window" lastClr="FFFFFF">
                <a:lumMod val="8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20" name="Straight Connector 16"/>
          <p:cNvCxnSpPr/>
          <p:nvPr>
            <p:custDataLst>
              <p:tags r:id="rId2"/>
            </p:custDataLst>
          </p:nvPr>
        </p:nvCxnSpPr>
        <p:spPr>
          <a:xfrm flipH="1">
            <a:off x="5581650" y="3429000"/>
            <a:ext cx="6610351" cy="23954"/>
          </a:xfrm>
          <a:prstGeom prst="line">
            <a:avLst/>
          </a:prstGeom>
          <a:ln w="38100">
            <a:solidFill>
              <a:sysClr val="window" lastClr="FFFFFF">
                <a:lumMod val="8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21" name="Straight Connector 19"/>
          <p:cNvCxnSpPr/>
          <p:nvPr>
            <p:custDataLst>
              <p:tags r:id="rId3"/>
            </p:custDataLst>
          </p:nvPr>
        </p:nvCxnSpPr>
        <p:spPr>
          <a:xfrm flipH="1" flipV="1">
            <a:off x="4788787" y="2692400"/>
            <a:ext cx="792863" cy="760554"/>
          </a:xfrm>
          <a:prstGeom prst="line">
            <a:avLst/>
          </a:prstGeom>
          <a:ln w="38100">
            <a:solidFill>
              <a:sysClr val="window" lastClr="FFFFFF">
                <a:lumMod val="8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2" name="Title 1"/>
          <p:cNvSpPr txBox="1"/>
          <p:nvPr>
            <p:custDataLst>
              <p:tags r:id="rId4"/>
            </p:custDataLst>
          </p:nvPr>
        </p:nvSpPr>
        <p:spPr>
          <a:xfrm>
            <a:off x="2766237" y="216308"/>
            <a:ext cx="1785966" cy="546817"/>
          </a:xfrm>
          <a:prstGeom prst="rect">
            <a:avLst/>
          </a:prstGeom>
        </p:spPr>
        <p:txBody>
          <a:bodyPr wrap="square" tIns="46800" anchor="ctr" anchorCtr="0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3600" spc="-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endParaRPr lang="zh-CN" altLang="en-US" sz="3600" spc="-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28"/>
          <p:cNvSpPr/>
          <p:nvPr>
            <p:custDataLst>
              <p:tags r:id="rId5"/>
            </p:custDataLst>
          </p:nvPr>
        </p:nvSpPr>
        <p:spPr>
          <a:xfrm>
            <a:off x="4696711" y="424547"/>
            <a:ext cx="184150" cy="184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id-ID">
              <a:solidFill>
                <a:srgbClr val="1A917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itle 1"/>
          <p:cNvSpPr txBox="1"/>
          <p:nvPr>
            <p:custDataLst>
              <p:tags r:id="rId6"/>
            </p:custDataLst>
          </p:nvPr>
        </p:nvSpPr>
        <p:spPr>
          <a:xfrm>
            <a:off x="5063490" y="424815"/>
            <a:ext cx="3752850" cy="320040"/>
          </a:xfrm>
          <a:prstGeom prst="rect">
            <a:avLst/>
          </a:prstGeom>
        </p:spPr>
        <p:txBody>
          <a:bodyPr wrap="square" tIns="4680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i="1" spc="300">
                <a:solidFill>
                  <a:srgbClr val="1A91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谁先占领</a:t>
            </a:r>
            <a:r>
              <a:rPr lang="en-US" altLang="zh-CN" sz="1600" b="1" i="1" spc="300">
                <a:solidFill>
                  <a:srgbClr val="1A91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b="1" i="1" spc="300">
                <a:solidFill>
                  <a:srgbClr val="1A91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下的饮食快消市场？</a:t>
            </a:r>
            <a:endParaRPr lang="zh-CN" altLang="en-US" sz="1600" b="1" i="1" spc="300">
              <a:solidFill>
                <a:srgbClr val="1A91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Oval 37"/>
          <p:cNvSpPr/>
          <p:nvPr>
            <p:custDataLst>
              <p:tags r:id="rId7"/>
            </p:custDataLst>
          </p:nvPr>
        </p:nvSpPr>
        <p:spPr>
          <a:xfrm>
            <a:off x="6518277" y="3336925"/>
            <a:ext cx="184150" cy="184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u="sng">
              <a:solidFill>
                <a:srgbClr val="1A91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itle 1"/>
          <p:cNvSpPr txBox="1"/>
          <p:nvPr>
            <p:custDataLst>
              <p:tags r:id="rId8"/>
            </p:custDataLst>
          </p:nvPr>
        </p:nvSpPr>
        <p:spPr>
          <a:xfrm>
            <a:off x="5696445" y="3838931"/>
            <a:ext cx="1785966" cy="546817"/>
          </a:xfrm>
          <a:prstGeom prst="rect">
            <a:avLst/>
          </a:prstGeom>
        </p:spPr>
        <p:txBody>
          <a:bodyPr wrap="square" tIns="46800" anchor="ctr" anchorCtr="0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600" spc="-3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癌症年轻化</a:t>
            </a:r>
            <a:endParaRPr lang="zh-CN" altLang="en-US" sz="3600" spc="-3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41"/>
          <p:cNvSpPr txBox="1"/>
          <p:nvPr>
            <p:custDataLst>
              <p:tags r:id="rId9"/>
            </p:custDataLst>
          </p:nvPr>
        </p:nvSpPr>
        <p:spPr>
          <a:xfrm>
            <a:off x="4880895" y="5491497"/>
            <a:ext cx="3292707" cy="601077"/>
          </a:xfrm>
          <a:prstGeom prst="rect">
            <a:avLst/>
          </a:prstGeom>
          <a:noFill/>
        </p:spPr>
        <p:txBody>
          <a:bodyPr wrap="square" tIns="0" bIns="46800" rtlCol="0">
            <a:norm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dirty="0">
                <a:sym typeface="+mn-ea"/>
              </a:rPr>
              <a:t>中国人一生有</a:t>
            </a:r>
            <a:r>
              <a:rPr lang="en-US" altLang="zh-CN" sz="1200" dirty="0">
                <a:sym typeface="+mn-ea"/>
              </a:rPr>
              <a:t>22</a:t>
            </a:r>
            <a:r>
              <a:rPr lang="zh-CN" altLang="en-US" sz="1200" dirty="0">
                <a:sym typeface="+mn-ea"/>
              </a:rPr>
              <a:t>%的患癌机率。</a:t>
            </a:r>
            <a:endParaRPr lang="zh-CN" altLang="en-US" sz="1200" dirty="0">
              <a:sym typeface="+mn-ea"/>
            </a:endParaRPr>
          </a:p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dirty="0">
                <a:sym typeface="+mn-ea"/>
              </a:rPr>
              <a:t>不注重吃早餐的人寿命平均缩短2.5岁。</a:t>
            </a:r>
            <a:endParaRPr lang="zh-CN" altLang="en-US" sz="1200" dirty="0"/>
          </a:p>
          <a:p>
            <a:pPr algn="ctr">
              <a:lnSpc>
                <a:spcPct val="120000"/>
              </a:lnSpc>
              <a:buClrTx/>
              <a:buSzTx/>
              <a:buFontTx/>
            </a:pPr>
            <a:endParaRPr lang="zh-CN" altLang="en-US" sz="1200" dirty="0">
              <a:sym typeface="+mn-ea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 spc="15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itle 1"/>
          <p:cNvSpPr txBox="1"/>
          <p:nvPr>
            <p:custDataLst>
              <p:tags r:id="rId10"/>
            </p:custDataLst>
          </p:nvPr>
        </p:nvSpPr>
        <p:spPr>
          <a:xfrm>
            <a:off x="4924707" y="4805040"/>
            <a:ext cx="3292708" cy="321368"/>
          </a:xfrm>
          <a:prstGeom prst="rect">
            <a:avLst/>
          </a:prstGeom>
        </p:spPr>
        <p:txBody>
          <a:bodyPr wrap="square" bIns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600" b="1" i="1" spc="3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食疗可以</a:t>
            </a:r>
            <a:r>
              <a:rPr lang="en-US" altLang="zh-CN" sz="1600" b="1" i="1" spc="3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i="1" spc="3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治未病</a:t>
            </a:r>
            <a:r>
              <a:rPr lang="en-US" altLang="zh-CN" sz="1600" b="1" i="1" spc="3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b="1" i="1" spc="30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itle 1"/>
          <p:cNvSpPr txBox="1"/>
          <p:nvPr>
            <p:custDataLst>
              <p:tags r:id="rId11"/>
            </p:custDataLst>
          </p:nvPr>
        </p:nvSpPr>
        <p:spPr>
          <a:xfrm>
            <a:off x="4924425" y="5168265"/>
            <a:ext cx="3536950" cy="292100"/>
          </a:xfrm>
          <a:prstGeom prst="rect">
            <a:avLst/>
          </a:prstGeom>
        </p:spPr>
        <p:txBody>
          <a:bodyPr wrap="square" tIns="4680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1600" b="1" i="1" spc="30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忽视饮食是癌症年轻化的原因</a:t>
            </a:r>
            <a:endParaRPr lang="zh-CN" altLang="en-US" sz="1600" b="1" i="1" spc="30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2" name="Oval 28"/>
          <p:cNvSpPr/>
          <p:nvPr>
            <p:custDataLst>
              <p:tags r:id="rId12"/>
            </p:custDataLst>
          </p:nvPr>
        </p:nvSpPr>
        <p:spPr>
          <a:xfrm>
            <a:off x="4696710" y="1845710"/>
            <a:ext cx="184150" cy="184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id-ID">
              <a:solidFill>
                <a:srgbClr val="1A917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Oval 37"/>
          <p:cNvSpPr/>
          <p:nvPr>
            <p:custDataLst>
              <p:tags r:id="rId13"/>
            </p:custDataLst>
          </p:nvPr>
        </p:nvSpPr>
        <p:spPr>
          <a:xfrm>
            <a:off x="10258894" y="3336925"/>
            <a:ext cx="184150" cy="184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Title 1"/>
          <p:cNvSpPr txBox="1"/>
          <p:nvPr>
            <p:custDataLst>
              <p:tags r:id="rId14"/>
            </p:custDataLst>
          </p:nvPr>
        </p:nvSpPr>
        <p:spPr>
          <a:xfrm>
            <a:off x="9457986" y="3838931"/>
            <a:ext cx="1785966" cy="546817"/>
          </a:xfrm>
          <a:prstGeom prst="rect">
            <a:avLst/>
          </a:prstGeom>
        </p:spPr>
        <p:txBody>
          <a:bodyPr wrap="square" tIns="46800" anchor="ctr" anchorCtr="0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600" spc="-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生活品质</a:t>
            </a:r>
            <a:r>
              <a:rPr lang="en-US" altLang="zh-CN" sz="3600" spc="-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en-US" altLang="zh-CN" sz="3600" spc="-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Box 41"/>
          <p:cNvSpPr txBox="1"/>
          <p:nvPr>
            <p:custDataLst>
              <p:tags r:id="rId15"/>
            </p:custDataLst>
          </p:nvPr>
        </p:nvSpPr>
        <p:spPr>
          <a:xfrm>
            <a:off x="8716239" y="5491497"/>
            <a:ext cx="3292707" cy="601077"/>
          </a:xfrm>
          <a:prstGeom prst="rect">
            <a:avLst/>
          </a:prstGeom>
          <a:noFill/>
        </p:spPr>
        <p:txBody>
          <a:bodyPr wrap="square" tIns="0" bIns="4680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ym typeface="+mn-ea"/>
              </a:rPr>
              <a:t>厨房教练为年轻人简化做饭过程，</a:t>
            </a:r>
            <a:endParaRPr lang="zh-CN" altLang="en-US" sz="1200" dirty="0"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ym typeface="+mn-ea"/>
              </a:rPr>
              <a:t>降低厨艺学习成本。</a:t>
            </a:r>
            <a:endParaRPr lang="zh-CN" altLang="en-US" sz="1200" spc="15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Title 1"/>
          <p:cNvSpPr txBox="1"/>
          <p:nvPr>
            <p:custDataLst>
              <p:tags r:id="rId16"/>
            </p:custDataLst>
          </p:nvPr>
        </p:nvSpPr>
        <p:spPr>
          <a:xfrm>
            <a:off x="8716236" y="4805040"/>
            <a:ext cx="3292708" cy="321368"/>
          </a:xfrm>
          <a:prstGeom prst="rect">
            <a:avLst/>
          </a:prstGeom>
        </p:spPr>
        <p:txBody>
          <a:bodyPr wrap="square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600" b="1" i="1" spc="3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新一代非常重视生活品质</a:t>
            </a:r>
            <a:endParaRPr lang="zh-CN" altLang="en-US" sz="1600" b="1" i="1" spc="30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Title 1"/>
          <p:cNvSpPr txBox="1"/>
          <p:nvPr>
            <p:custDataLst>
              <p:tags r:id="rId17"/>
            </p:custDataLst>
          </p:nvPr>
        </p:nvSpPr>
        <p:spPr>
          <a:xfrm>
            <a:off x="8317865" y="5168265"/>
            <a:ext cx="3874770" cy="292100"/>
          </a:xfrm>
          <a:prstGeom prst="rect">
            <a:avLst/>
          </a:prstGeom>
        </p:spPr>
        <p:txBody>
          <a:bodyPr wrap="square" tIns="4680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600" b="1" i="1" spc="30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年轻人需要私人营养师</a:t>
            </a:r>
            <a:r>
              <a:rPr lang="en-US" altLang="zh-CN" sz="1600" b="1" i="1" spc="30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i="1" spc="30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厨房教练</a:t>
            </a:r>
            <a:endParaRPr lang="zh-CN" altLang="en-US" sz="1600" b="1" i="1" spc="30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44750" y="438785"/>
            <a:ext cx="9361170" cy="2259330"/>
            <a:chOff x="3850" y="691"/>
            <a:chExt cx="14742" cy="3558"/>
          </a:xfrm>
        </p:grpSpPr>
        <p:sp>
          <p:nvSpPr>
            <p:cNvPr id="88" name="Title 1"/>
            <p:cNvSpPr txBox="1"/>
            <p:nvPr>
              <p:custDataLst>
                <p:tags r:id="rId18"/>
              </p:custDataLst>
            </p:nvPr>
          </p:nvSpPr>
          <p:spPr>
            <a:xfrm>
              <a:off x="4356" y="2579"/>
              <a:ext cx="2813" cy="861"/>
            </a:xfrm>
            <a:prstGeom prst="rect">
              <a:avLst/>
            </a:prstGeom>
          </p:spPr>
          <p:txBody>
            <a:bodyPr wrap="square" tIns="46800" anchor="ctr" anchorCtr="0">
              <a:normAutofit fontScale="6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ysClr val="window" lastClr="FFFFFF">
                      <a:lumMod val="50000"/>
                    </a:sysClr>
                  </a:solidFill>
                  <a:latin typeface="Neris Thin" panose="00000300000000000000" pitchFamily="50" charset="0"/>
                  <a:ea typeface="Gulim" panose="020B0600000101010101" pitchFamily="34" charset="-127"/>
                  <a:cs typeface="+mn-ea"/>
                </a:defRPr>
              </a:lvl1pPr>
            </a:lstStyle>
            <a:p>
              <a:pPr algn="r">
                <a:lnSpc>
                  <a:spcPct val="120000"/>
                </a:lnSpc>
              </a:pPr>
              <a:r>
                <a:rPr lang="zh-CN" altLang="en-US" sz="3600" spc="-3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轻食跑马圈地</a:t>
              </a:r>
              <a:endParaRPr lang="zh-CN" altLang="en-US" sz="3600" spc="-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TextBox 29"/>
            <p:cNvSpPr txBox="1"/>
            <p:nvPr>
              <p:custDataLst>
                <p:tags r:id="rId19"/>
              </p:custDataLst>
            </p:nvPr>
          </p:nvSpPr>
          <p:spPr>
            <a:xfrm>
              <a:off x="7974" y="3461"/>
              <a:ext cx="5910" cy="788"/>
            </a:xfrm>
            <a:prstGeom prst="rect">
              <a:avLst/>
            </a:prstGeom>
            <a:noFill/>
          </p:spPr>
          <p:txBody>
            <a:bodyPr wrap="square" tIns="0" bIns="4680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ym typeface="+mn-ea"/>
                </a:rPr>
                <a:t>“</a:t>
              </a:r>
              <a:r>
                <a:rPr lang="zh-CN" altLang="en-US" sz="1200" dirty="0">
                  <a:sym typeface="+mn-ea"/>
                </a:rPr>
                <a:t>中国风</a:t>
              </a:r>
              <a:r>
                <a:rPr lang="en-US" altLang="zh-CN" sz="1200" dirty="0">
                  <a:sym typeface="+mn-ea"/>
                </a:rPr>
                <a:t>” </a:t>
              </a:r>
              <a:r>
                <a:rPr lang="zh-CN" altLang="en-US" sz="1200" dirty="0">
                  <a:sym typeface="+mn-ea"/>
                </a:rPr>
                <a:t>轻食成为网红爆款。</a:t>
              </a:r>
              <a:endParaRPr lang="zh-CN" altLang="en-US" sz="1200" dirty="0">
                <a:sym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ym typeface="+mn-ea"/>
                </a:rPr>
                <a:t>”</a:t>
              </a:r>
              <a:r>
                <a:rPr lang="zh-CN" altLang="en-US" sz="1200" dirty="0">
                  <a:sym typeface="+mn-ea"/>
                </a:rPr>
                <a:t>健康食疗</a:t>
              </a:r>
              <a:r>
                <a:rPr lang="en-US" altLang="zh-CN" sz="1200" dirty="0">
                  <a:sym typeface="+mn-ea"/>
                </a:rPr>
                <a:t>“ </a:t>
              </a:r>
              <a:r>
                <a:rPr lang="zh-CN" altLang="en-US" sz="1200" dirty="0">
                  <a:sym typeface="+mn-ea"/>
                </a:rPr>
                <a:t>细分市场无人切入。</a:t>
              </a:r>
              <a:endParaRPr lang="zh-CN" altLang="en-US" sz="1200" dirty="0"/>
            </a:p>
            <a:p>
              <a:pPr algn="ctr">
                <a:lnSpc>
                  <a:spcPct val="120000"/>
                </a:lnSpc>
              </a:pPr>
              <a:endParaRPr lang="zh-CN" altLang="en-US" sz="1200" spc="15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Title 1"/>
            <p:cNvSpPr txBox="1"/>
            <p:nvPr>
              <p:custDataLst>
                <p:tags r:id="rId20"/>
              </p:custDataLst>
            </p:nvPr>
          </p:nvSpPr>
          <p:spPr>
            <a:xfrm>
              <a:off x="7974" y="2379"/>
              <a:ext cx="5910" cy="506"/>
            </a:xfrm>
            <a:prstGeom prst="rect">
              <a:avLst/>
            </a:prstGeom>
          </p:spPr>
          <p:txBody>
            <a:bodyPr wrap="square" bIns="0" anchor="b" anchorCtr="0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ysClr val="window" lastClr="FFFFFF">
                      <a:lumMod val="50000"/>
                    </a:sysClr>
                  </a:solidFill>
                  <a:latin typeface="Neris Thin" panose="00000300000000000000" pitchFamily="50" charset="0"/>
                  <a:ea typeface="Gulim" panose="020B0600000101010101" pitchFamily="34" charset="-127"/>
                  <a:cs typeface="+mn-ea"/>
                </a:defRPr>
              </a:lvl1pPr>
            </a:lstStyle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600" b="1" i="1" spc="30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轻食/茶饮 成为新的快消增量</a:t>
              </a:r>
              <a:endParaRPr lang="zh-CN" altLang="en-US" sz="1600" b="1" i="1" spc="3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97" name="Title 1"/>
            <p:cNvSpPr txBox="1"/>
            <p:nvPr>
              <p:custDataLst>
                <p:tags r:id="rId21"/>
              </p:custDataLst>
            </p:nvPr>
          </p:nvSpPr>
          <p:spPr>
            <a:xfrm>
              <a:off x="7974" y="2951"/>
              <a:ext cx="10618" cy="460"/>
            </a:xfrm>
            <a:prstGeom prst="rect">
              <a:avLst/>
            </a:prstGeom>
          </p:spPr>
          <p:txBody>
            <a:bodyPr wrap="square" bIns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ysClr val="window" lastClr="FFFFFF">
                      <a:lumMod val="50000"/>
                    </a:sysClr>
                  </a:solidFill>
                  <a:latin typeface="Neris Thin" panose="00000300000000000000" pitchFamily="50" charset="0"/>
                  <a:ea typeface="Gulim" panose="020B0600000101010101" pitchFamily="34" charset="-127"/>
                  <a:cs typeface="+mn-ea"/>
                </a:defRPr>
              </a:lvl1pPr>
            </a:lstStyle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600" b="1" i="1" spc="300">
                  <a:solidFill>
                    <a:srgbClr val="1F74A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千亿级市场处于跑马圈地阶段</a:t>
              </a:r>
              <a:endParaRPr lang="zh-CN" altLang="en-US" sz="1600" b="1" i="1" spc="30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850" y="691"/>
              <a:ext cx="711" cy="1888"/>
            </a:xfrm>
            <a:prstGeom prst="rect">
              <a:avLst/>
            </a:prstGeom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时代浪潮</a:t>
              </a:r>
              <a:endPara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7929880" y="3910330"/>
            <a:ext cx="1203325" cy="368300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年代刚需</a:t>
            </a:r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itle 1"/>
          <p:cNvSpPr txBox="1"/>
          <p:nvPr>
            <p:custDataLst>
              <p:tags r:id="rId22"/>
            </p:custDataLst>
          </p:nvPr>
        </p:nvSpPr>
        <p:spPr>
          <a:xfrm>
            <a:off x="9447191" y="3838931"/>
            <a:ext cx="1785966" cy="546817"/>
          </a:xfrm>
          <a:prstGeom prst="rect">
            <a:avLst/>
          </a:prstGeom>
        </p:spPr>
        <p:txBody>
          <a:bodyPr wrap="square" tIns="46800" anchor="ctr" anchorCtr="0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600" spc="-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生活品质</a:t>
            </a:r>
            <a:r>
              <a:rPr lang="en-US" altLang="zh-CN" sz="3600" spc="-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en-US" altLang="zh-CN" sz="3600" spc="-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19085" y="3910330"/>
            <a:ext cx="1203325" cy="368300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年代刚需</a:t>
            </a:r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66695" y="89535"/>
            <a:ext cx="6050280" cy="673100"/>
            <a:chOff x="4357" y="141"/>
            <a:chExt cx="9528" cy="1060"/>
          </a:xfrm>
        </p:grpSpPr>
        <p:sp>
          <p:nvSpPr>
            <p:cNvPr id="71" name="Title 1"/>
            <p:cNvSpPr txBox="1"/>
            <p:nvPr>
              <p:custDataLst>
                <p:tags r:id="rId23"/>
              </p:custDataLst>
            </p:nvPr>
          </p:nvSpPr>
          <p:spPr>
            <a:xfrm>
              <a:off x="7974" y="141"/>
              <a:ext cx="5910" cy="506"/>
            </a:xfrm>
            <a:prstGeom prst="rect">
              <a:avLst/>
            </a:prstGeom>
          </p:spPr>
          <p:txBody>
            <a:bodyPr wrap="square" bIns="0" anchor="b" anchorCtr="0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ysClr val="window" lastClr="FFFFFF">
                      <a:lumMod val="50000"/>
                    </a:sysClr>
                  </a:solidFill>
                  <a:latin typeface="Neris Thin" panose="00000300000000000000" pitchFamily="50" charset="0"/>
                  <a:ea typeface="Gulim" panose="020B0600000101010101" pitchFamily="34" charset="-127"/>
                  <a:cs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600" b="1" i="1" spc="30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人工智能必然重塑餐饮行业</a:t>
              </a:r>
              <a:endParaRPr lang="zh-CN" altLang="en-US" sz="1600" b="1" i="1" spc="3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itle 1"/>
            <p:cNvSpPr txBox="1"/>
            <p:nvPr>
              <p:custDataLst>
                <p:tags r:id="rId24"/>
              </p:custDataLst>
            </p:nvPr>
          </p:nvSpPr>
          <p:spPr>
            <a:xfrm>
              <a:off x="4357" y="341"/>
              <a:ext cx="2813" cy="861"/>
            </a:xfrm>
            <a:prstGeom prst="rect">
              <a:avLst/>
            </a:prstGeom>
          </p:spPr>
          <p:txBody>
            <a:bodyPr wrap="square" tIns="46800" anchor="ctr" anchorCtr="0">
              <a:normAutofit fontScale="6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ysClr val="window" lastClr="FFFFFF">
                      <a:lumMod val="50000"/>
                    </a:sysClr>
                  </a:solidFill>
                  <a:latin typeface="Neris Thin" panose="00000300000000000000" pitchFamily="50" charset="0"/>
                  <a:ea typeface="Gulim" panose="020B0600000101010101" pitchFamily="34" charset="-127"/>
                  <a:cs typeface="+mn-ea"/>
                </a:defRPr>
              </a:lvl1pPr>
            </a:lstStyle>
            <a:p>
              <a:pPr algn="r">
                <a:lnSpc>
                  <a:spcPct val="120000"/>
                </a:lnSpc>
              </a:pPr>
              <a:r>
                <a:rPr lang="zh-CN" altLang="en-US" sz="3600" spc="-3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</a:t>
              </a:r>
              <a:endParaRPr lang="zh-CN" altLang="en-US" sz="3600" spc="-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itle 1"/>
            <p:cNvSpPr txBox="1"/>
            <p:nvPr>
              <p:custDataLst>
                <p:tags r:id="rId25"/>
              </p:custDataLst>
            </p:nvPr>
          </p:nvSpPr>
          <p:spPr>
            <a:xfrm>
              <a:off x="7975" y="669"/>
              <a:ext cx="5910" cy="504"/>
            </a:xfrm>
            <a:prstGeom prst="rect">
              <a:avLst/>
            </a:prstGeom>
          </p:spPr>
          <p:txBody>
            <a:bodyPr wrap="square" tIns="46800" bIns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ysClr val="window" lastClr="FFFFFF">
                      <a:lumMod val="50000"/>
                    </a:sysClr>
                  </a:solidFill>
                  <a:latin typeface="Neris Thin" panose="00000300000000000000" pitchFamily="50" charset="0"/>
                  <a:ea typeface="Gulim" panose="020B0600000101010101" pitchFamily="34" charset="-127"/>
                  <a:cs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600" b="1" i="1" spc="300">
                  <a:solidFill>
                    <a:srgbClr val="1A917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谁先占领</a:t>
              </a:r>
              <a:r>
                <a:rPr lang="en-US" altLang="zh-CN" sz="1600" b="1" i="1" spc="300">
                  <a:solidFill>
                    <a:srgbClr val="1A917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600" b="1" i="1" spc="300">
                  <a:solidFill>
                    <a:srgbClr val="1A917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下的饮食快消市场？</a:t>
              </a:r>
              <a:endParaRPr lang="zh-CN" altLang="en-US" sz="1600" b="1" i="1" spc="300">
                <a:solidFill>
                  <a:srgbClr val="1A917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itle 1"/>
          <p:cNvSpPr txBox="1"/>
          <p:nvPr>
            <p:custDataLst>
              <p:tags r:id="rId26"/>
            </p:custDataLst>
          </p:nvPr>
        </p:nvSpPr>
        <p:spPr>
          <a:xfrm>
            <a:off x="5697080" y="3838931"/>
            <a:ext cx="1785966" cy="546817"/>
          </a:xfrm>
          <a:prstGeom prst="rect">
            <a:avLst/>
          </a:prstGeom>
        </p:spPr>
        <p:txBody>
          <a:bodyPr wrap="square" tIns="46800" anchor="ctr" anchorCtr="0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600" spc="-3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癌症年轻化</a:t>
            </a:r>
            <a:endParaRPr lang="zh-CN" altLang="en-US" sz="3600" spc="-3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41"/>
          <p:cNvSpPr txBox="1"/>
          <p:nvPr>
            <p:custDataLst>
              <p:tags r:id="rId27"/>
            </p:custDataLst>
          </p:nvPr>
        </p:nvSpPr>
        <p:spPr>
          <a:xfrm>
            <a:off x="4881530" y="5491497"/>
            <a:ext cx="3292707" cy="601077"/>
          </a:xfrm>
          <a:prstGeom prst="rect">
            <a:avLst/>
          </a:prstGeom>
          <a:noFill/>
        </p:spPr>
        <p:txBody>
          <a:bodyPr wrap="square" tIns="0" bIns="46800" rtlCol="0">
            <a:norm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dirty="0">
                <a:sym typeface="+mn-ea"/>
              </a:rPr>
              <a:t>中国人一生有</a:t>
            </a:r>
            <a:r>
              <a:rPr lang="en-US" altLang="zh-CN" sz="1200" dirty="0">
                <a:sym typeface="+mn-ea"/>
              </a:rPr>
              <a:t>22</a:t>
            </a:r>
            <a:r>
              <a:rPr lang="zh-CN" altLang="en-US" sz="1200" dirty="0">
                <a:sym typeface="+mn-ea"/>
              </a:rPr>
              <a:t>%的患癌机率。</a:t>
            </a:r>
            <a:endParaRPr lang="zh-CN" altLang="en-US" sz="1200" dirty="0">
              <a:sym typeface="+mn-ea"/>
            </a:endParaRPr>
          </a:p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dirty="0">
                <a:sym typeface="+mn-ea"/>
              </a:rPr>
              <a:t>不注重吃早餐的人寿命平均缩短2.5岁。</a:t>
            </a:r>
            <a:endParaRPr lang="zh-CN" altLang="en-US" sz="1200" dirty="0"/>
          </a:p>
          <a:p>
            <a:pPr algn="ctr">
              <a:lnSpc>
                <a:spcPct val="120000"/>
              </a:lnSpc>
              <a:buClrTx/>
              <a:buSzTx/>
              <a:buFontTx/>
            </a:pPr>
            <a:endParaRPr lang="zh-CN" altLang="en-US" sz="1200" dirty="0">
              <a:sym typeface="+mn-ea"/>
            </a:endParaRPr>
          </a:p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 spc="15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itle 1"/>
          <p:cNvSpPr txBox="1"/>
          <p:nvPr>
            <p:custDataLst>
              <p:tags r:id="rId28"/>
            </p:custDataLst>
          </p:nvPr>
        </p:nvSpPr>
        <p:spPr>
          <a:xfrm>
            <a:off x="4925342" y="4805040"/>
            <a:ext cx="3292708" cy="321368"/>
          </a:xfrm>
          <a:prstGeom prst="rect">
            <a:avLst/>
          </a:prstGeom>
        </p:spPr>
        <p:txBody>
          <a:bodyPr wrap="square" bIns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600" b="1" i="1" spc="3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食疗可以</a:t>
            </a:r>
            <a:r>
              <a:rPr lang="en-US" altLang="zh-CN" sz="1600" b="1" i="1" spc="3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i="1" spc="3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治未病</a:t>
            </a:r>
            <a:r>
              <a:rPr lang="en-US" altLang="zh-CN" sz="1600" b="1" i="1" spc="3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b="1" i="1" spc="30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itle 1"/>
          <p:cNvSpPr txBox="1"/>
          <p:nvPr>
            <p:custDataLst>
              <p:tags r:id="rId29"/>
            </p:custDataLst>
          </p:nvPr>
        </p:nvSpPr>
        <p:spPr>
          <a:xfrm>
            <a:off x="4925060" y="5168265"/>
            <a:ext cx="3536950" cy="292100"/>
          </a:xfrm>
          <a:prstGeom prst="rect">
            <a:avLst/>
          </a:prstGeom>
        </p:spPr>
        <p:txBody>
          <a:bodyPr wrap="square" tIns="4680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1600" b="1" i="1" spc="30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忽视饮食是癌症年轻化的原因</a:t>
            </a:r>
            <a:endParaRPr lang="zh-CN" altLang="en-US" sz="1600" b="1" i="1" spc="30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30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76" grpId="0" bldLvl="0" animBg="1"/>
      <p:bldP spid="92" grpId="0" bldLvl="0" animBg="1"/>
      <p:bldP spid="9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51"/>
          <p:cNvSpPr/>
          <p:nvPr>
            <p:custDataLst>
              <p:tags r:id="rId2"/>
            </p:custDataLst>
          </p:nvPr>
        </p:nvSpPr>
        <p:spPr>
          <a:xfrm>
            <a:off x="3923030" y="1647190"/>
            <a:ext cx="1295400" cy="268605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5" name="Rectangle 52"/>
          <p:cNvSpPr/>
          <p:nvPr>
            <p:custDataLst>
              <p:tags r:id="rId3"/>
            </p:custDataLst>
          </p:nvPr>
        </p:nvSpPr>
        <p:spPr>
          <a:xfrm>
            <a:off x="6894830" y="1763395"/>
            <a:ext cx="1371600" cy="15875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6" name="Rectangle 53"/>
          <p:cNvSpPr/>
          <p:nvPr>
            <p:custDataLst>
              <p:tags r:id="rId4"/>
            </p:custDataLst>
          </p:nvPr>
        </p:nvSpPr>
        <p:spPr>
          <a:xfrm>
            <a:off x="7726680" y="2715895"/>
            <a:ext cx="1468120" cy="40640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7" name="Rectangle 54"/>
          <p:cNvSpPr/>
          <p:nvPr>
            <p:custDataLst>
              <p:tags r:id="rId5"/>
            </p:custDataLst>
          </p:nvPr>
        </p:nvSpPr>
        <p:spPr>
          <a:xfrm>
            <a:off x="7847330" y="3211195"/>
            <a:ext cx="1252220" cy="27305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8" name="Rectangle 55"/>
          <p:cNvSpPr/>
          <p:nvPr>
            <p:custDataLst>
              <p:tags r:id="rId6"/>
            </p:custDataLst>
          </p:nvPr>
        </p:nvSpPr>
        <p:spPr>
          <a:xfrm>
            <a:off x="6259830" y="5344795"/>
            <a:ext cx="1143000" cy="36957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9" name="Rectangle 56"/>
          <p:cNvSpPr/>
          <p:nvPr>
            <p:custDataLst>
              <p:tags r:id="rId7"/>
            </p:custDataLst>
          </p:nvPr>
        </p:nvSpPr>
        <p:spPr>
          <a:xfrm>
            <a:off x="3135630" y="3682365"/>
            <a:ext cx="1092200" cy="268605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30" name="Rectangle 57"/>
          <p:cNvSpPr/>
          <p:nvPr>
            <p:custDataLst>
              <p:tags r:id="rId8"/>
            </p:custDataLst>
          </p:nvPr>
        </p:nvSpPr>
        <p:spPr>
          <a:xfrm>
            <a:off x="2503805" y="3634740"/>
            <a:ext cx="1524000" cy="2203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marL="190500" indent="-190500" algn="r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13  “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健康饮食 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· 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寿命积分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小程序小游戏，病毒式传播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Rectangle 60"/>
          <p:cNvSpPr/>
          <p:nvPr>
            <p:custDataLst>
              <p:tags r:id="rId9"/>
            </p:custDataLst>
          </p:nvPr>
        </p:nvSpPr>
        <p:spPr>
          <a:xfrm>
            <a:off x="6374765" y="1418590"/>
            <a:ext cx="1537970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 	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个针对白领高发健康问题的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主题</a:t>
            </a: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meal-prep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，如 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我没有秃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”</a:t>
            </a:r>
            <a:endParaRPr lang="en-US" altLang="zh-CN" sz="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2" name="Rectangle 61"/>
          <p:cNvSpPr/>
          <p:nvPr>
            <p:custDataLst>
              <p:tags r:id="rId10"/>
            </p:custDataLst>
          </p:nvPr>
        </p:nvSpPr>
        <p:spPr>
          <a:xfrm>
            <a:off x="7146290" y="1870710"/>
            <a:ext cx="2197735" cy="1098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2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轻食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茶饮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方便食品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淘宝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超市零售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" name="Rectangle 62"/>
          <p:cNvSpPr/>
          <p:nvPr>
            <p:custDataLst>
              <p:tags r:id="rId11"/>
            </p:custDataLst>
          </p:nvPr>
        </p:nvSpPr>
        <p:spPr>
          <a:xfrm>
            <a:off x="7504430" y="2172335"/>
            <a:ext cx="2218690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3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特殊人群特色饮食供应，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如月子餐、糖友餐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、健身餐，与其他机构合作，占领细分市场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4" name="Rectangle 63"/>
          <p:cNvSpPr/>
          <p:nvPr>
            <p:custDataLst>
              <p:tags r:id="rId12"/>
            </p:custDataLst>
          </p:nvPr>
        </p:nvSpPr>
        <p:spPr>
          <a:xfrm>
            <a:off x="7866380" y="2715895"/>
            <a:ext cx="1826895" cy="44069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4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大数据饮食规划平台上线：只要注册会员，就能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永久免费定制私人菜单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，人工智能营养师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5" name="Rectangle 64"/>
          <p:cNvSpPr/>
          <p:nvPr>
            <p:custDataLst>
              <p:tags r:id="rId13"/>
            </p:custDataLst>
          </p:nvPr>
        </p:nvSpPr>
        <p:spPr>
          <a:xfrm>
            <a:off x="7977505" y="3211195"/>
            <a:ext cx="1676400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5  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会员追踪式饮食管理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：食疗顾问、送餐服务、健康小贴士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6" name="Rectangle 65"/>
          <p:cNvSpPr/>
          <p:nvPr>
            <p:custDataLst>
              <p:tags r:id="rId14"/>
            </p:custDataLst>
          </p:nvPr>
        </p:nvSpPr>
        <p:spPr>
          <a:xfrm>
            <a:off x="7912735" y="3634740"/>
            <a:ext cx="1590675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6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打造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自媒体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：优质营养学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中医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科普干货文章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，带流量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7" name="Rectangle 66"/>
          <p:cNvSpPr/>
          <p:nvPr>
            <p:custDataLst>
              <p:tags r:id="rId15"/>
            </p:custDataLst>
          </p:nvPr>
        </p:nvSpPr>
        <p:spPr>
          <a:xfrm>
            <a:off x="7847330" y="4149090"/>
            <a:ext cx="1318895" cy="2203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7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网红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meal-prep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餐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花果茶饮 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优质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教学视频</a:t>
            </a:r>
            <a:endParaRPr lang="zh-CN" altLang="en-US" sz="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8" name="Rectangle 69"/>
          <p:cNvSpPr/>
          <p:nvPr>
            <p:custDataLst>
              <p:tags r:id="rId16"/>
            </p:custDataLst>
          </p:nvPr>
        </p:nvSpPr>
        <p:spPr>
          <a:xfrm>
            <a:off x="6696710" y="5212715"/>
            <a:ext cx="1693545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9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利用视频积累，打造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厨艺领域的</a:t>
            </a: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Keep app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，海量视频搜索推荐、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家庭厨房教练</a:t>
            </a:r>
            <a:endParaRPr lang="zh-CN" altLang="en-US" sz="800" b="1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9" name="Rectangle 70"/>
          <p:cNvSpPr/>
          <p:nvPr>
            <p:custDataLst>
              <p:tags r:id="rId17"/>
            </p:custDataLst>
          </p:nvPr>
        </p:nvSpPr>
        <p:spPr>
          <a:xfrm>
            <a:off x="2865120" y="4806950"/>
            <a:ext cx="1957705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11 	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人工智能美食家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，结合各国菜系风味、营养搭配和指定健康需求，制作全新菜品，集结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《</a:t>
            </a: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AI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食谱》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，形成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版权</a:t>
            </a:r>
            <a:endParaRPr lang="en-US" altLang="zh-CN" sz="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0" name="Rectangle 75"/>
          <p:cNvSpPr/>
          <p:nvPr>
            <p:custDataLst>
              <p:tags r:id="rId18"/>
            </p:custDataLst>
          </p:nvPr>
        </p:nvSpPr>
        <p:spPr>
          <a:xfrm>
            <a:off x="2773045" y="3246755"/>
            <a:ext cx="1219200" cy="10985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marL="190500" indent="-190500" algn="r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14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健康饮食习惯打卡社群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en-US" altLang="zh-CN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1" name="Rectangle 76"/>
          <p:cNvSpPr/>
          <p:nvPr>
            <p:custDataLst>
              <p:tags r:id="rId19"/>
            </p:custDataLst>
          </p:nvPr>
        </p:nvSpPr>
        <p:spPr>
          <a:xfrm>
            <a:off x="2616200" y="2621280"/>
            <a:ext cx="1532890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r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15 	 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家庭菜篮一键下单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，与生态农园合作，开发每周送菜务，追溯上游利润</a:t>
            </a:r>
            <a:endParaRPr lang="en-US" altLang="zh-CN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2" name="Rectangle 77"/>
          <p:cNvSpPr/>
          <p:nvPr>
            <p:custDataLst>
              <p:tags r:id="rId20"/>
            </p:custDataLst>
          </p:nvPr>
        </p:nvSpPr>
        <p:spPr>
          <a:xfrm>
            <a:off x="3135630" y="1980565"/>
            <a:ext cx="1461770" cy="2203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r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16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采用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店铺加盟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方式，推广店面，形成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一线城市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店铺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网络</a:t>
            </a:r>
            <a:endParaRPr lang="zh-CN" altLang="en-US" sz="800" b="1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3" name="Rectangle 78"/>
          <p:cNvSpPr/>
          <p:nvPr>
            <p:custDataLst>
              <p:tags r:id="rId21"/>
            </p:custDataLst>
          </p:nvPr>
        </p:nvSpPr>
        <p:spPr>
          <a:xfrm>
            <a:off x="4273550" y="1449705"/>
            <a:ext cx="1411605" cy="2203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17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生态农园为全国网点供应新鲜食材，形成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闭环</a:t>
            </a:r>
            <a:endParaRPr lang="zh-CN" altLang="en-US" sz="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" name="Text Box 79"/>
          <p:cNvSpPr txBox="1"/>
          <p:nvPr>
            <p:custDataLst>
              <p:tags r:id="rId22"/>
            </p:custDataLst>
          </p:nvPr>
        </p:nvSpPr>
        <p:spPr>
          <a:xfrm>
            <a:off x="9131300" y="1056640"/>
            <a:ext cx="792480" cy="42227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创业前期计划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核心竞争力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" name="Line 85"/>
          <p:cNvSpPr/>
          <p:nvPr>
            <p:custDataLst>
              <p:tags r:id="rId23"/>
            </p:custDataLst>
          </p:nvPr>
        </p:nvSpPr>
        <p:spPr>
          <a:xfrm>
            <a:off x="5970905" y="3510915"/>
            <a:ext cx="3055620" cy="1351280"/>
          </a:xfrm>
          <a:prstGeom prst="line">
            <a:avLst/>
          </a:prstGeom>
          <a:ln w="2857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6" name="Line 86"/>
          <p:cNvSpPr/>
          <p:nvPr>
            <p:custDataLst>
              <p:tags r:id="rId24"/>
            </p:custDataLst>
          </p:nvPr>
        </p:nvSpPr>
        <p:spPr>
          <a:xfrm flipH="1" flipV="1">
            <a:off x="5970905" y="958215"/>
            <a:ext cx="20320" cy="2568575"/>
          </a:xfrm>
          <a:prstGeom prst="line">
            <a:avLst/>
          </a:prstGeom>
          <a:ln w="2857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" name="Rectangle 87"/>
          <p:cNvSpPr/>
          <p:nvPr>
            <p:custDataLst>
              <p:tags r:id="rId25"/>
            </p:custDataLst>
          </p:nvPr>
        </p:nvSpPr>
        <p:spPr>
          <a:xfrm>
            <a:off x="2207895" y="4225925"/>
            <a:ext cx="2019935" cy="22034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r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12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线下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食研基地</a:t>
            </a: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</a:rPr>
              <a:t> ”“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功能性饮食创新坊</a:t>
            </a: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面向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都市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人群进行周末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私厨教学</a:t>
            </a:r>
            <a:endParaRPr lang="en-US" altLang="zh-CN" sz="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" name="Rectangle 88"/>
          <p:cNvSpPr/>
          <p:nvPr>
            <p:custDataLst>
              <p:tags r:id="rId26"/>
            </p:custDataLst>
          </p:nvPr>
        </p:nvSpPr>
        <p:spPr>
          <a:xfrm>
            <a:off x="7456170" y="4668520"/>
            <a:ext cx="1738630" cy="22034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</a:rPr>
              <a:t>8 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《食材故事》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美食食疗纪录片，传递自然温情，文化概念输出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" name="Rectangle 89"/>
          <p:cNvSpPr/>
          <p:nvPr>
            <p:custDataLst>
              <p:tags r:id="rId27"/>
            </p:custDataLst>
          </p:nvPr>
        </p:nvSpPr>
        <p:spPr>
          <a:xfrm>
            <a:off x="4822825" y="5363845"/>
            <a:ext cx="1336040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10 	App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生活家短视频：厨艺博主上传食谱照片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厨艺视频，汇集美好生活瞬间。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0" name="Arc 90"/>
          <p:cNvSpPr/>
          <p:nvPr>
            <p:custDataLst>
              <p:tags r:id="rId28"/>
            </p:custDataLst>
          </p:nvPr>
        </p:nvSpPr>
        <p:spPr>
          <a:xfrm rot="550083" flipH="1" flipV="1">
            <a:off x="2355850" y="4043045"/>
            <a:ext cx="1050925" cy="1017270"/>
          </a:xfrm>
          <a:custGeom>
            <a:avLst/>
            <a:gdLst>
              <a:gd name="txL" fmla="*/ 0 w 21470"/>
              <a:gd name="txT" fmla="*/ 0 h 20804"/>
              <a:gd name="txR" fmla="*/ 21470 w 21470"/>
              <a:gd name="txB" fmla="*/ 20804 h 20804"/>
            </a:gdLst>
            <a:ahLst/>
            <a:cxnLst>
              <a:cxn ang="0">
                <a:pos x="284342" y="0"/>
              </a:cxn>
              <a:cxn ang="0">
                <a:pos x="1050925" y="901663"/>
              </a:cxn>
              <a:cxn ang="0">
                <a:pos x="0" y="1017587"/>
              </a:cxn>
            </a:cxnLst>
            <a:rect l="txL" t="txT" r="txR" b="txB"/>
            <a:pathLst>
              <a:path w="21470" h="20804" fill="none">
                <a:moveTo>
                  <a:pt x="5809" y="-1"/>
                </a:moveTo>
                <a:cubicBezTo>
                  <a:pt x="14302" y="2371"/>
                  <a:pt x="20501" y="9668"/>
                  <a:pt x="21469" y="18434"/>
                </a:cubicBezTo>
              </a:path>
              <a:path w="21470" h="20804" stroke="0">
                <a:moveTo>
                  <a:pt x="5809" y="-1"/>
                </a:moveTo>
                <a:cubicBezTo>
                  <a:pt x="14302" y="2371"/>
                  <a:pt x="20501" y="9668"/>
                  <a:pt x="21469" y="18434"/>
                </a:cubicBezTo>
                <a:lnTo>
                  <a:pt x="0" y="20804"/>
                </a:lnTo>
                <a:close/>
              </a:path>
            </a:pathLst>
          </a:custGeom>
          <a:noFill/>
          <a:ln w="9525" cap="flat" cmpd="sng">
            <a:solidFill>
              <a:schemeClr val="bg2">
                <a:alpha val="100000"/>
              </a:schemeClr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151" name="Oval 91"/>
          <p:cNvSpPr/>
          <p:nvPr>
            <p:custDataLst>
              <p:tags r:id="rId29"/>
            </p:custDataLst>
          </p:nvPr>
        </p:nvSpPr>
        <p:spPr>
          <a:xfrm>
            <a:off x="1820545" y="4737735"/>
            <a:ext cx="952500" cy="35877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defTabSz="762000" eaLnBrk="0" hangingPunct="0">
              <a:lnSpc>
                <a:spcPct val="90000"/>
              </a:lnSpc>
            </a:pPr>
            <a:r>
              <a:rPr lang="en-US" altLang="zh-CN" sz="1600" b="1" dirty="0">
                <a:latin typeface="+mn-ea"/>
                <a:cs typeface="+mn-ea"/>
              </a:rPr>
              <a:t> </a:t>
            </a:r>
            <a:r>
              <a:rPr lang="zh-CN" altLang="en-US" sz="1600" b="1" dirty="0">
                <a:latin typeface="+mn-ea"/>
                <a:cs typeface="+mn-ea"/>
              </a:rPr>
              <a:t>愿景</a:t>
            </a:r>
            <a:endParaRPr lang="zh-CN" altLang="en-US" sz="1600" b="1" dirty="0">
              <a:latin typeface="+mn-ea"/>
              <a:cs typeface="+mn-ea"/>
            </a:endParaRPr>
          </a:p>
        </p:txBody>
      </p:sp>
      <p:sp>
        <p:nvSpPr>
          <p:cNvPr id="152" name="Oval 93"/>
          <p:cNvSpPr/>
          <p:nvPr>
            <p:custDataLst>
              <p:tags r:id="rId30"/>
            </p:custDataLst>
          </p:nvPr>
        </p:nvSpPr>
        <p:spPr>
          <a:xfrm>
            <a:off x="7454900" y="999490"/>
            <a:ext cx="954405" cy="35877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defTabSz="762000" eaLnBrk="0" hangingPunct="0">
              <a:lnSpc>
                <a:spcPct val="90000"/>
              </a:lnSpc>
            </a:pPr>
            <a:r>
              <a:rPr lang="en-US" altLang="zh-CN" sz="1600" b="1" dirty="0">
                <a:latin typeface="+mn-ea"/>
              </a:rPr>
              <a:t> </a:t>
            </a:r>
            <a:r>
              <a:rPr lang="zh-CN" altLang="en-US" sz="1600" b="1" dirty="0">
                <a:latin typeface="+mn-ea"/>
              </a:rPr>
              <a:t>启动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153" name="Arc 94"/>
          <p:cNvSpPr/>
          <p:nvPr>
            <p:custDataLst>
              <p:tags r:id="rId31"/>
            </p:custDataLst>
          </p:nvPr>
        </p:nvSpPr>
        <p:spPr>
          <a:xfrm rot="16872507" flipH="1" flipV="1">
            <a:off x="8010525" y="4655820"/>
            <a:ext cx="1206500" cy="1190625"/>
          </a:xfrm>
          <a:custGeom>
            <a:avLst/>
            <a:gdLst>
              <a:gd name="txL" fmla="*/ 0 w 20881"/>
              <a:gd name="txT" fmla="*/ 0 h 20711"/>
              <a:gd name="txR" fmla="*/ 20881 w 20881"/>
              <a:gd name="txB" fmla="*/ 20711 h 20711"/>
            </a:gdLst>
            <a:ahLst/>
            <a:cxnLst>
              <a:cxn ang="0">
                <a:pos x="354363" y="0"/>
              </a:cxn>
              <a:cxn ang="0">
                <a:pos x="1206500" y="872834"/>
              </a:cxn>
              <a:cxn ang="0">
                <a:pos x="0" y="1190625"/>
              </a:cxn>
            </a:cxnLst>
            <a:rect l="txL" t="txT" r="txR" b="txB"/>
            <a:pathLst>
              <a:path w="20881" h="20711" fill="none">
                <a:moveTo>
                  <a:pt x="6133" y="-1"/>
                </a:moveTo>
                <a:cubicBezTo>
                  <a:pt x="13361" y="2140"/>
                  <a:pt x="18951" y="7895"/>
                  <a:pt x="20880" y="15183"/>
                </a:cubicBezTo>
              </a:path>
              <a:path w="20881" h="20711" stroke="0">
                <a:moveTo>
                  <a:pt x="6133" y="-1"/>
                </a:moveTo>
                <a:cubicBezTo>
                  <a:pt x="13361" y="2140"/>
                  <a:pt x="18951" y="7895"/>
                  <a:pt x="20880" y="15183"/>
                </a:cubicBezTo>
                <a:lnTo>
                  <a:pt x="0" y="20711"/>
                </a:lnTo>
                <a:close/>
              </a:path>
            </a:pathLst>
          </a:custGeom>
          <a:noFill/>
          <a:ln w="9525" cap="flat" cmpd="sng">
            <a:solidFill>
              <a:schemeClr val="bg2">
                <a:alpha val="100000"/>
              </a:schemeClr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154" name="Oval 95"/>
          <p:cNvSpPr/>
          <p:nvPr>
            <p:custDataLst>
              <p:tags r:id="rId32"/>
            </p:custDataLst>
          </p:nvPr>
        </p:nvSpPr>
        <p:spPr>
          <a:xfrm>
            <a:off x="8390255" y="5316220"/>
            <a:ext cx="953770" cy="35877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 defTabSz="762000" eaLnBrk="0" hangingPunct="0">
              <a:lnSpc>
                <a:spcPct val="90000"/>
              </a:lnSpc>
            </a:pPr>
            <a:r>
              <a:rPr lang="en-US" altLang="zh-CN" sz="1600" b="1" dirty="0">
                <a:latin typeface="+mn-ea"/>
              </a:rPr>
              <a:t> </a:t>
            </a:r>
            <a:r>
              <a:rPr lang="zh-CN" altLang="en-US" sz="1600" b="1" dirty="0">
                <a:latin typeface="+mn-ea"/>
              </a:rPr>
              <a:t>主体</a:t>
            </a:r>
            <a:endParaRPr lang="zh-CN" altLang="en-US" sz="1600" b="1" dirty="0">
              <a:latin typeface="+mn-ea"/>
            </a:endParaRPr>
          </a:p>
        </p:txBody>
      </p:sp>
      <p:graphicFrame>
        <p:nvGraphicFramePr>
          <p:cNvPr id="156" name="图表 155"/>
          <p:cNvGraphicFramePr/>
          <p:nvPr/>
        </p:nvGraphicFramePr>
        <p:xfrm>
          <a:off x="3891280" y="1477645"/>
          <a:ext cx="4180205" cy="3912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7" name="文本框 156"/>
          <p:cNvSpPr txBox="1"/>
          <p:nvPr/>
        </p:nvSpPr>
        <p:spPr>
          <a:xfrm rot="1740000">
            <a:off x="6570345" y="200279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产品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 rot="18840000">
            <a:off x="6795135" y="43357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服务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59" name="文本框 158"/>
          <p:cNvSpPr txBox="1"/>
          <p:nvPr/>
        </p:nvSpPr>
        <p:spPr>
          <a:xfrm rot="2880000">
            <a:off x="4260215" y="3982085"/>
            <a:ext cx="640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文化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 rot="19440000">
            <a:off x="4582160" y="20942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产业链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161" name="组合 160"/>
          <p:cNvGrpSpPr/>
          <p:nvPr/>
        </p:nvGrpSpPr>
        <p:grpSpPr>
          <a:xfrm rot="900000" flipH="1">
            <a:off x="4856480" y="2229485"/>
            <a:ext cx="2272030" cy="2414905"/>
            <a:chOff x="6817" y="2642"/>
            <a:chExt cx="5754" cy="6117"/>
          </a:xfrm>
        </p:grpSpPr>
        <p:sp>
          <p:nvSpPr>
            <p:cNvPr id="162" name="椭圆 161"/>
            <p:cNvSpPr/>
            <p:nvPr/>
          </p:nvSpPr>
          <p:spPr>
            <a:xfrm>
              <a:off x="6817" y="2827"/>
              <a:ext cx="5754" cy="5754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914400">
                <a:defRPr/>
              </a:pPr>
              <a:endParaRPr lang="zh-CN" altLang="en-US" sz="2800">
                <a:solidFill>
                  <a:schemeClr val="tx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63" name="半闭框 162"/>
            <p:cNvSpPr/>
            <p:nvPr/>
          </p:nvSpPr>
          <p:spPr>
            <a:xfrm rot="18922839">
              <a:off x="9676" y="2642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4" name="半闭框 163"/>
            <p:cNvSpPr/>
            <p:nvPr/>
          </p:nvSpPr>
          <p:spPr>
            <a:xfrm rot="15054099">
              <a:off x="7026" y="4041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5" name="半闭框 164"/>
            <p:cNvSpPr/>
            <p:nvPr/>
          </p:nvSpPr>
          <p:spPr>
            <a:xfrm rot="11981181">
              <a:off x="6931" y="6774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6" name="半闭框 165"/>
            <p:cNvSpPr/>
            <p:nvPr/>
          </p:nvSpPr>
          <p:spPr>
            <a:xfrm rot="8111514">
              <a:off x="9238" y="8390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7" name="半闭框 166"/>
            <p:cNvSpPr/>
            <p:nvPr/>
          </p:nvSpPr>
          <p:spPr>
            <a:xfrm rot="4949669">
              <a:off x="11957" y="6964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半闭框 167"/>
            <p:cNvSpPr/>
            <p:nvPr/>
          </p:nvSpPr>
          <p:spPr>
            <a:xfrm>
              <a:off x="12132" y="4207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9" name="Text Box 83"/>
          <p:cNvSpPr txBox="1"/>
          <p:nvPr>
            <p:custDataLst>
              <p:tags r:id="rId33"/>
            </p:custDataLst>
          </p:nvPr>
        </p:nvSpPr>
        <p:spPr>
          <a:xfrm>
            <a:off x="6209665" y="2590165"/>
            <a:ext cx="589280" cy="20129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单点突破</a:t>
            </a:r>
            <a:endParaRPr lang="en-US" altLang="zh-CN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0" name="Text Box 83"/>
          <p:cNvSpPr txBox="1"/>
          <p:nvPr>
            <p:custDataLst>
              <p:tags r:id="rId34"/>
            </p:custDataLst>
          </p:nvPr>
        </p:nvSpPr>
        <p:spPr>
          <a:xfrm>
            <a:off x="6654165" y="3749675"/>
            <a:ext cx="386080" cy="20129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流量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1" name="Text Box 83"/>
          <p:cNvSpPr txBox="1"/>
          <p:nvPr>
            <p:custDataLst>
              <p:tags r:id="rId35"/>
            </p:custDataLst>
          </p:nvPr>
        </p:nvSpPr>
        <p:spPr>
          <a:xfrm>
            <a:off x="5076825" y="3922395"/>
            <a:ext cx="438785" cy="20129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沉淀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2" name="Text Box 83"/>
          <p:cNvSpPr txBox="1"/>
          <p:nvPr>
            <p:custDataLst>
              <p:tags r:id="rId36"/>
            </p:custDataLst>
          </p:nvPr>
        </p:nvSpPr>
        <p:spPr>
          <a:xfrm>
            <a:off x="5090160" y="2750820"/>
            <a:ext cx="386080" cy="20129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变现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3" name="组合 172"/>
          <p:cNvGrpSpPr/>
          <p:nvPr/>
        </p:nvGrpSpPr>
        <p:grpSpPr>
          <a:xfrm rot="0">
            <a:off x="8924290" y="1045210"/>
            <a:ext cx="192405" cy="189230"/>
            <a:chOff x="7097713" y="3538538"/>
            <a:chExt cx="790575" cy="776287"/>
          </a:xfrm>
          <a:solidFill>
            <a:srgbClr val="06C245"/>
          </a:solidFill>
        </p:grpSpPr>
        <p:sp>
          <p:nvSpPr>
            <p:cNvPr id="174" name="Freeform 62"/>
            <p:cNvSpPr/>
            <p:nvPr/>
          </p:nvSpPr>
          <p:spPr bwMode="auto">
            <a:xfrm>
              <a:off x="7389813" y="3694113"/>
              <a:ext cx="57150" cy="109537"/>
            </a:xfrm>
            <a:custGeom>
              <a:avLst/>
              <a:gdLst>
                <a:gd name="T0" fmla="*/ 9 w 15"/>
                <a:gd name="T1" fmla="*/ 0 h 29"/>
                <a:gd name="T2" fmla="*/ 6 w 15"/>
                <a:gd name="T3" fmla="*/ 0 h 29"/>
                <a:gd name="T4" fmla="*/ 0 w 15"/>
                <a:gd name="T5" fmla="*/ 5 h 29"/>
                <a:gd name="T6" fmla="*/ 0 w 15"/>
                <a:gd name="T7" fmla="*/ 29 h 29"/>
                <a:gd name="T8" fmla="*/ 15 w 15"/>
                <a:gd name="T9" fmla="*/ 29 h 29"/>
                <a:gd name="T10" fmla="*/ 15 w 15"/>
                <a:gd name="T11" fmla="*/ 5 h 29"/>
                <a:gd name="T12" fmla="*/ 9 w 1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9">
                  <a:moveTo>
                    <a:pt x="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5" name="Freeform 63"/>
            <p:cNvSpPr/>
            <p:nvPr/>
          </p:nvSpPr>
          <p:spPr bwMode="auto">
            <a:xfrm>
              <a:off x="7539038" y="3694113"/>
              <a:ext cx="55563" cy="109537"/>
            </a:xfrm>
            <a:custGeom>
              <a:avLst/>
              <a:gdLst>
                <a:gd name="T0" fmla="*/ 9 w 15"/>
                <a:gd name="T1" fmla="*/ 0 h 29"/>
                <a:gd name="T2" fmla="*/ 6 w 15"/>
                <a:gd name="T3" fmla="*/ 0 h 29"/>
                <a:gd name="T4" fmla="*/ 0 w 15"/>
                <a:gd name="T5" fmla="*/ 5 h 29"/>
                <a:gd name="T6" fmla="*/ 0 w 15"/>
                <a:gd name="T7" fmla="*/ 29 h 29"/>
                <a:gd name="T8" fmla="*/ 15 w 15"/>
                <a:gd name="T9" fmla="*/ 29 h 29"/>
                <a:gd name="T10" fmla="*/ 15 w 15"/>
                <a:gd name="T11" fmla="*/ 5 h 29"/>
                <a:gd name="T12" fmla="*/ 9 w 1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9">
                  <a:moveTo>
                    <a:pt x="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6" name="Freeform 64"/>
            <p:cNvSpPr/>
            <p:nvPr/>
          </p:nvSpPr>
          <p:spPr bwMode="auto">
            <a:xfrm>
              <a:off x="7097713" y="3538538"/>
              <a:ext cx="790575" cy="776287"/>
            </a:xfrm>
            <a:custGeom>
              <a:avLst/>
              <a:gdLst>
                <a:gd name="T0" fmla="*/ 104 w 208"/>
                <a:gd name="T1" fmla="*/ 0 h 204"/>
                <a:gd name="T2" fmla="*/ 0 w 208"/>
                <a:gd name="T3" fmla="*/ 104 h 204"/>
                <a:gd name="T4" fmla="*/ 30 w 208"/>
                <a:gd name="T5" fmla="*/ 178 h 204"/>
                <a:gd name="T6" fmla="*/ 72 w 208"/>
                <a:gd name="T7" fmla="*/ 203 h 204"/>
                <a:gd name="T8" fmla="*/ 75 w 208"/>
                <a:gd name="T9" fmla="*/ 204 h 204"/>
                <a:gd name="T10" fmla="*/ 84 w 208"/>
                <a:gd name="T11" fmla="*/ 197 h 204"/>
                <a:gd name="T12" fmla="*/ 78 w 208"/>
                <a:gd name="T13" fmla="*/ 184 h 204"/>
                <a:gd name="T14" fmla="*/ 45 w 208"/>
                <a:gd name="T15" fmla="*/ 163 h 204"/>
                <a:gd name="T16" fmla="*/ 20 w 208"/>
                <a:gd name="T17" fmla="*/ 104 h 204"/>
                <a:gd name="T18" fmla="*/ 104 w 208"/>
                <a:gd name="T19" fmla="*/ 20 h 204"/>
                <a:gd name="T20" fmla="*/ 188 w 208"/>
                <a:gd name="T21" fmla="*/ 104 h 204"/>
                <a:gd name="T22" fmla="*/ 163 w 208"/>
                <a:gd name="T23" fmla="*/ 164 h 204"/>
                <a:gd name="T24" fmla="*/ 133 w 208"/>
                <a:gd name="T25" fmla="*/ 180 h 204"/>
                <a:gd name="T26" fmla="*/ 122 w 208"/>
                <a:gd name="T27" fmla="*/ 175 h 204"/>
                <a:gd name="T28" fmla="*/ 113 w 208"/>
                <a:gd name="T29" fmla="*/ 140 h 204"/>
                <a:gd name="T30" fmla="*/ 145 w 208"/>
                <a:gd name="T31" fmla="*/ 107 h 204"/>
                <a:gd name="T32" fmla="*/ 145 w 208"/>
                <a:gd name="T33" fmla="*/ 76 h 204"/>
                <a:gd name="T34" fmla="*/ 63 w 208"/>
                <a:gd name="T35" fmla="*/ 76 h 204"/>
                <a:gd name="T36" fmla="*/ 63 w 208"/>
                <a:gd name="T37" fmla="*/ 107 h 204"/>
                <a:gd name="T38" fmla="*/ 93 w 208"/>
                <a:gd name="T39" fmla="*/ 140 h 204"/>
                <a:gd name="T40" fmla="*/ 107 w 208"/>
                <a:gd name="T41" fmla="*/ 189 h 204"/>
                <a:gd name="T42" fmla="*/ 133 w 208"/>
                <a:gd name="T43" fmla="*/ 200 h 204"/>
                <a:gd name="T44" fmla="*/ 177 w 208"/>
                <a:gd name="T45" fmla="*/ 178 h 204"/>
                <a:gd name="T46" fmla="*/ 177 w 208"/>
                <a:gd name="T47" fmla="*/ 178 h 204"/>
                <a:gd name="T48" fmla="*/ 208 w 208"/>
                <a:gd name="T49" fmla="*/ 104 h 204"/>
                <a:gd name="T50" fmla="*/ 104 w 208"/>
                <a:gd name="T5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204">
                  <a:moveTo>
                    <a:pt x="104" y="0"/>
                  </a:moveTo>
                  <a:cubicBezTo>
                    <a:pt x="47" y="0"/>
                    <a:pt x="0" y="47"/>
                    <a:pt x="0" y="104"/>
                  </a:cubicBezTo>
                  <a:cubicBezTo>
                    <a:pt x="0" y="132"/>
                    <a:pt x="11" y="158"/>
                    <a:pt x="30" y="178"/>
                  </a:cubicBezTo>
                  <a:cubicBezTo>
                    <a:pt x="42" y="189"/>
                    <a:pt x="56" y="198"/>
                    <a:pt x="72" y="203"/>
                  </a:cubicBezTo>
                  <a:cubicBezTo>
                    <a:pt x="73" y="203"/>
                    <a:pt x="74" y="204"/>
                    <a:pt x="75" y="204"/>
                  </a:cubicBezTo>
                  <a:cubicBezTo>
                    <a:pt x="79" y="204"/>
                    <a:pt x="83" y="201"/>
                    <a:pt x="84" y="197"/>
                  </a:cubicBezTo>
                  <a:cubicBezTo>
                    <a:pt x="86" y="191"/>
                    <a:pt x="83" y="186"/>
                    <a:pt x="78" y="184"/>
                  </a:cubicBezTo>
                  <a:cubicBezTo>
                    <a:pt x="65" y="180"/>
                    <a:pt x="54" y="173"/>
                    <a:pt x="45" y="163"/>
                  </a:cubicBezTo>
                  <a:cubicBezTo>
                    <a:pt x="29" y="148"/>
                    <a:pt x="20" y="127"/>
                    <a:pt x="20" y="104"/>
                  </a:cubicBezTo>
                  <a:cubicBezTo>
                    <a:pt x="20" y="58"/>
                    <a:pt x="58" y="20"/>
                    <a:pt x="104" y="20"/>
                  </a:cubicBezTo>
                  <a:cubicBezTo>
                    <a:pt x="150" y="20"/>
                    <a:pt x="188" y="58"/>
                    <a:pt x="188" y="104"/>
                  </a:cubicBezTo>
                  <a:cubicBezTo>
                    <a:pt x="188" y="127"/>
                    <a:pt x="179" y="148"/>
                    <a:pt x="163" y="164"/>
                  </a:cubicBezTo>
                  <a:cubicBezTo>
                    <a:pt x="157" y="169"/>
                    <a:pt x="142" y="180"/>
                    <a:pt x="133" y="180"/>
                  </a:cubicBezTo>
                  <a:cubicBezTo>
                    <a:pt x="128" y="180"/>
                    <a:pt x="125" y="179"/>
                    <a:pt x="122" y="175"/>
                  </a:cubicBezTo>
                  <a:cubicBezTo>
                    <a:pt x="115" y="167"/>
                    <a:pt x="113" y="151"/>
                    <a:pt x="113" y="140"/>
                  </a:cubicBezTo>
                  <a:cubicBezTo>
                    <a:pt x="131" y="139"/>
                    <a:pt x="145" y="125"/>
                    <a:pt x="145" y="107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24"/>
                    <a:pt x="77" y="139"/>
                    <a:pt x="93" y="140"/>
                  </a:cubicBezTo>
                  <a:cubicBezTo>
                    <a:pt x="93" y="153"/>
                    <a:pt x="95" y="175"/>
                    <a:pt x="107" y="189"/>
                  </a:cubicBezTo>
                  <a:cubicBezTo>
                    <a:pt x="114" y="196"/>
                    <a:pt x="123" y="200"/>
                    <a:pt x="133" y="200"/>
                  </a:cubicBezTo>
                  <a:cubicBezTo>
                    <a:pt x="152" y="200"/>
                    <a:pt x="174" y="180"/>
                    <a:pt x="177" y="178"/>
                  </a:cubicBezTo>
                  <a:cubicBezTo>
                    <a:pt x="177" y="178"/>
                    <a:pt x="177" y="178"/>
                    <a:pt x="177" y="178"/>
                  </a:cubicBezTo>
                  <a:cubicBezTo>
                    <a:pt x="197" y="158"/>
                    <a:pt x="208" y="132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 rot="0">
            <a:off x="7977505" y="1480820"/>
            <a:ext cx="192405" cy="189230"/>
            <a:chOff x="7097713" y="3538538"/>
            <a:chExt cx="790575" cy="776287"/>
          </a:xfrm>
          <a:solidFill>
            <a:srgbClr val="06C245"/>
          </a:solidFill>
        </p:grpSpPr>
        <p:sp>
          <p:nvSpPr>
            <p:cNvPr id="178" name="Freeform 62"/>
            <p:cNvSpPr/>
            <p:nvPr/>
          </p:nvSpPr>
          <p:spPr bwMode="auto">
            <a:xfrm>
              <a:off x="7389813" y="3694113"/>
              <a:ext cx="57150" cy="109537"/>
            </a:xfrm>
            <a:custGeom>
              <a:avLst/>
              <a:gdLst>
                <a:gd name="T0" fmla="*/ 9 w 15"/>
                <a:gd name="T1" fmla="*/ 0 h 29"/>
                <a:gd name="T2" fmla="*/ 6 w 15"/>
                <a:gd name="T3" fmla="*/ 0 h 29"/>
                <a:gd name="T4" fmla="*/ 0 w 15"/>
                <a:gd name="T5" fmla="*/ 5 h 29"/>
                <a:gd name="T6" fmla="*/ 0 w 15"/>
                <a:gd name="T7" fmla="*/ 29 h 29"/>
                <a:gd name="T8" fmla="*/ 15 w 15"/>
                <a:gd name="T9" fmla="*/ 29 h 29"/>
                <a:gd name="T10" fmla="*/ 15 w 15"/>
                <a:gd name="T11" fmla="*/ 5 h 29"/>
                <a:gd name="T12" fmla="*/ 9 w 1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9">
                  <a:moveTo>
                    <a:pt x="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" name="Freeform 63"/>
            <p:cNvSpPr/>
            <p:nvPr/>
          </p:nvSpPr>
          <p:spPr bwMode="auto">
            <a:xfrm>
              <a:off x="7539038" y="3694113"/>
              <a:ext cx="55563" cy="109537"/>
            </a:xfrm>
            <a:custGeom>
              <a:avLst/>
              <a:gdLst>
                <a:gd name="T0" fmla="*/ 9 w 15"/>
                <a:gd name="T1" fmla="*/ 0 h 29"/>
                <a:gd name="T2" fmla="*/ 6 w 15"/>
                <a:gd name="T3" fmla="*/ 0 h 29"/>
                <a:gd name="T4" fmla="*/ 0 w 15"/>
                <a:gd name="T5" fmla="*/ 5 h 29"/>
                <a:gd name="T6" fmla="*/ 0 w 15"/>
                <a:gd name="T7" fmla="*/ 29 h 29"/>
                <a:gd name="T8" fmla="*/ 15 w 15"/>
                <a:gd name="T9" fmla="*/ 29 h 29"/>
                <a:gd name="T10" fmla="*/ 15 w 15"/>
                <a:gd name="T11" fmla="*/ 5 h 29"/>
                <a:gd name="T12" fmla="*/ 9 w 1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9">
                  <a:moveTo>
                    <a:pt x="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" name="Freeform 64"/>
            <p:cNvSpPr/>
            <p:nvPr/>
          </p:nvSpPr>
          <p:spPr bwMode="auto">
            <a:xfrm>
              <a:off x="7097713" y="3538538"/>
              <a:ext cx="790575" cy="776287"/>
            </a:xfrm>
            <a:custGeom>
              <a:avLst/>
              <a:gdLst>
                <a:gd name="T0" fmla="*/ 104 w 208"/>
                <a:gd name="T1" fmla="*/ 0 h 204"/>
                <a:gd name="T2" fmla="*/ 0 w 208"/>
                <a:gd name="T3" fmla="*/ 104 h 204"/>
                <a:gd name="T4" fmla="*/ 30 w 208"/>
                <a:gd name="T5" fmla="*/ 178 h 204"/>
                <a:gd name="T6" fmla="*/ 72 w 208"/>
                <a:gd name="T7" fmla="*/ 203 h 204"/>
                <a:gd name="T8" fmla="*/ 75 w 208"/>
                <a:gd name="T9" fmla="*/ 204 h 204"/>
                <a:gd name="T10" fmla="*/ 84 w 208"/>
                <a:gd name="T11" fmla="*/ 197 h 204"/>
                <a:gd name="T12" fmla="*/ 78 w 208"/>
                <a:gd name="T13" fmla="*/ 184 h 204"/>
                <a:gd name="T14" fmla="*/ 45 w 208"/>
                <a:gd name="T15" fmla="*/ 163 h 204"/>
                <a:gd name="T16" fmla="*/ 20 w 208"/>
                <a:gd name="T17" fmla="*/ 104 h 204"/>
                <a:gd name="T18" fmla="*/ 104 w 208"/>
                <a:gd name="T19" fmla="*/ 20 h 204"/>
                <a:gd name="T20" fmla="*/ 188 w 208"/>
                <a:gd name="T21" fmla="*/ 104 h 204"/>
                <a:gd name="T22" fmla="*/ 163 w 208"/>
                <a:gd name="T23" fmla="*/ 164 h 204"/>
                <a:gd name="T24" fmla="*/ 133 w 208"/>
                <a:gd name="T25" fmla="*/ 180 h 204"/>
                <a:gd name="T26" fmla="*/ 122 w 208"/>
                <a:gd name="T27" fmla="*/ 175 h 204"/>
                <a:gd name="T28" fmla="*/ 113 w 208"/>
                <a:gd name="T29" fmla="*/ 140 h 204"/>
                <a:gd name="T30" fmla="*/ 145 w 208"/>
                <a:gd name="T31" fmla="*/ 107 h 204"/>
                <a:gd name="T32" fmla="*/ 145 w 208"/>
                <a:gd name="T33" fmla="*/ 76 h 204"/>
                <a:gd name="T34" fmla="*/ 63 w 208"/>
                <a:gd name="T35" fmla="*/ 76 h 204"/>
                <a:gd name="T36" fmla="*/ 63 w 208"/>
                <a:gd name="T37" fmla="*/ 107 h 204"/>
                <a:gd name="T38" fmla="*/ 93 w 208"/>
                <a:gd name="T39" fmla="*/ 140 h 204"/>
                <a:gd name="T40" fmla="*/ 107 w 208"/>
                <a:gd name="T41" fmla="*/ 189 h 204"/>
                <a:gd name="T42" fmla="*/ 133 w 208"/>
                <a:gd name="T43" fmla="*/ 200 h 204"/>
                <a:gd name="T44" fmla="*/ 177 w 208"/>
                <a:gd name="T45" fmla="*/ 178 h 204"/>
                <a:gd name="T46" fmla="*/ 177 w 208"/>
                <a:gd name="T47" fmla="*/ 178 h 204"/>
                <a:gd name="T48" fmla="*/ 208 w 208"/>
                <a:gd name="T49" fmla="*/ 104 h 204"/>
                <a:gd name="T50" fmla="*/ 104 w 208"/>
                <a:gd name="T5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204">
                  <a:moveTo>
                    <a:pt x="104" y="0"/>
                  </a:moveTo>
                  <a:cubicBezTo>
                    <a:pt x="47" y="0"/>
                    <a:pt x="0" y="47"/>
                    <a:pt x="0" y="104"/>
                  </a:cubicBezTo>
                  <a:cubicBezTo>
                    <a:pt x="0" y="132"/>
                    <a:pt x="11" y="158"/>
                    <a:pt x="30" y="178"/>
                  </a:cubicBezTo>
                  <a:cubicBezTo>
                    <a:pt x="42" y="189"/>
                    <a:pt x="56" y="198"/>
                    <a:pt x="72" y="203"/>
                  </a:cubicBezTo>
                  <a:cubicBezTo>
                    <a:pt x="73" y="203"/>
                    <a:pt x="74" y="204"/>
                    <a:pt x="75" y="204"/>
                  </a:cubicBezTo>
                  <a:cubicBezTo>
                    <a:pt x="79" y="204"/>
                    <a:pt x="83" y="201"/>
                    <a:pt x="84" y="197"/>
                  </a:cubicBezTo>
                  <a:cubicBezTo>
                    <a:pt x="86" y="191"/>
                    <a:pt x="83" y="186"/>
                    <a:pt x="78" y="184"/>
                  </a:cubicBezTo>
                  <a:cubicBezTo>
                    <a:pt x="65" y="180"/>
                    <a:pt x="54" y="173"/>
                    <a:pt x="45" y="163"/>
                  </a:cubicBezTo>
                  <a:cubicBezTo>
                    <a:pt x="29" y="148"/>
                    <a:pt x="20" y="127"/>
                    <a:pt x="20" y="104"/>
                  </a:cubicBezTo>
                  <a:cubicBezTo>
                    <a:pt x="20" y="58"/>
                    <a:pt x="58" y="20"/>
                    <a:pt x="104" y="20"/>
                  </a:cubicBezTo>
                  <a:cubicBezTo>
                    <a:pt x="150" y="20"/>
                    <a:pt x="188" y="58"/>
                    <a:pt x="188" y="104"/>
                  </a:cubicBezTo>
                  <a:cubicBezTo>
                    <a:pt x="188" y="127"/>
                    <a:pt x="179" y="148"/>
                    <a:pt x="163" y="164"/>
                  </a:cubicBezTo>
                  <a:cubicBezTo>
                    <a:pt x="157" y="169"/>
                    <a:pt x="142" y="180"/>
                    <a:pt x="133" y="180"/>
                  </a:cubicBezTo>
                  <a:cubicBezTo>
                    <a:pt x="128" y="180"/>
                    <a:pt x="125" y="179"/>
                    <a:pt x="122" y="175"/>
                  </a:cubicBezTo>
                  <a:cubicBezTo>
                    <a:pt x="115" y="167"/>
                    <a:pt x="113" y="151"/>
                    <a:pt x="113" y="140"/>
                  </a:cubicBezTo>
                  <a:cubicBezTo>
                    <a:pt x="131" y="139"/>
                    <a:pt x="145" y="125"/>
                    <a:pt x="145" y="107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24"/>
                    <a:pt x="77" y="139"/>
                    <a:pt x="93" y="140"/>
                  </a:cubicBezTo>
                  <a:cubicBezTo>
                    <a:pt x="93" y="153"/>
                    <a:pt x="95" y="175"/>
                    <a:pt x="107" y="189"/>
                  </a:cubicBezTo>
                  <a:cubicBezTo>
                    <a:pt x="114" y="196"/>
                    <a:pt x="123" y="200"/>
                    <a:pt x="133" y="200"/>
                  </a:cubicBezTo>
                  <a:cubicBezTo>
                    <a:pt x="152" y="200"/>
                    <a:pt x="174" y="180"/>
                    <a:pt x="177" y="178"/>
                  </a:cubicBezTo>
                  <a:cubicBezTo>
                    <a:pt x="177" y="178"/>
                    <a:pt x="177" y="178"/>
                    <a:pt x="177" y="178"/>
                  </a:cubicBezTo>
                  <a:cubicBezTo>
                    <a:pt x="197" y="158"/>
                    <a:pt x="208" y="132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1" name="组合 180"/>
          <p:cNvGrpSpPr/>
          <p:nvPr/>
        </p:nvGrpSpPr>
        <p:grpSpPr>
          <a:xfrm rot="0">
            <a:off x="9693275" y="2154555"/>
            <a:ext cx="192405" cy="189230"/>
            <a:chOff x="7097713" y="3538538"/>
            <a:chExt cx="790575" cy="776287"/>
          </a:xfrm>
          <a:solidFill>
            <a:srgbClr val="06C245"/>
          </a:solidFill>
        </p:grpSpPr>
        <p:sp>
          <p:nvSpPr>
            <p:cNvPr id="182" name="Freeform 62"/>
            <p:cNvSpPr/>
            <p:nvPr/>
          </p:nvSpPr>
          <p:spPr bwMode="auto">
            <a:xfrm>
              <a:off x="7389813" y="3694113"/>
              <a:ext cx="57150" cy="109537"/>
            </a:xfrm>
            <a:custGeom>
              <a:avLst/>
              <a:gdLst>
                <a:gd name="T0" fmla="*/ 9 w 15"/>
                <a:gd name="T1" fmla="*/ 0 h 29"/>
                <a:gd name="T2" fmla="*/ 6 w 15"/>
                <a:gd name="T3" fmla="*/ 0 h 29"/>
                <a:gd name="T4" fmla="*/ 0 w 15"/>
                <a:gd name="T5" fmla="*/ 5 h 29"/>
                <a:gd name="T6" fmla="*/ 0 w 15"/>
                <a:gd name="T7" fmla="*/ 29 h 29"/>
                <a:gd name="T8" fmla="*/ 15 w 15"/>
                <a:gd name="T9" fmla="*/ 29 h 29"/>
                <a:gd name="T10" fmla="*/ 15 w 15"/>
                <a:gd name="T11" fmla="*/ 5 h 29"/>
                <a:gd name="T12" fmla="*/ 9 w 1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9">
                  <a:moveTo>
                    <a:pt x="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63"/>
            <p:cNvSpPr/>
            <p:nvPr/>
          </p:nvSpPr>
          <p:spPr bwMode="auto">
            <a:xfrm>
              <a:off x="7539038" y="3694113"/>
              <a:ext cx="55563" cy="109537"/>
            </a:xfrm>
            <a:custGeom>
              <a:avLst/>
              <a:gdLst>
                <a:gd name="T0" fmla="*/ 9 w 15"/>
                <a:gd name="T1" fmla="*/ 0 h 29"/>
                <a:gd name="T2" fmla="*/ 6 w 15"/>
                <a:gd name="T3" fmla="*/ 0 h 29"/>
                <a:gd name="T4" fmla="*/ 0 w 15"/>
                <a:gd name="T5" fmla="*/ 5 h 29"/>
                <a:gd name="T6" fmla="*/ 0 w 15"/>
                <a:gd name="T7" fmla="*/ 29 h 29"/>
                <a:gd name="T8" fmla="*/ 15 w 15"/>
                <a:gd name="T9" fmla="*/ 29 h 29"/>
                <a:gd name="T10" fmla="*/ 15 w 15"/>
                <a:gd name="T11" fmla="*/ 5 h 29"/>
                <a:gd name="T12" fmla="*/ 9 w 1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9">
                  <a:moveTo>
                    <a:pt x="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64"/>
            <p:cNvSpPr/>
            <p:nvPr/>
          </p:nvSpPr>
          <p:spPr bwMode="auto">
            <a:xfrm>
              <a:off x="7097713" y="3538538"/>
              <a:ext cx="790575" cy="776287"/>
            </a:xfrm>
            <a:custGeom>
              <a:avLst/>
              <a:gdLst>
                <a:gd name="T0" fmla="*/ 104 w 208"/>
                <a:gd name="T1" fmla="*/ 0 h 204"/>
                <a:gd name="T2" fmla="*/ 0 w 208"/>
                <a:gd name="T3" fmla="*/ 104 h 204"/>
                <a:gd name="T4" fmla="*/ 30 w 208"/>
                <a:gd name="T5" fmla="*/ 178 h 204"/>
                <a:gd name="T6" fmla="*/ 72 w 208"/>
                <a:gd name="T7" fmla="*/ 203 h 204"/>
                <a:gd name="T8" fmla="*/ 75 w 208"/>
                <a:gd name="T9" fmla="*/ 204 h 204"/>
                <a:gd name="T10" fmla="*/ 84 w 208"/>
                <a:gd name="T11" fmla="*/ 197 h 204"/>
                <a:gd name="T12" fmla="*/ 78 w 208"/>
                <a:gd name="T13" fmla="*/ 184 h 204"/>
                <a:gd name="T14" fmla="*/ 45 w 208"/>
                <a:gd name="T15" fmla="*/ 163 h 204"/>
                <a:gd name="T16" fmla="*/ 20 w 208"/>
                <a:gd name="T17" fmla="*/ 104 h 204"/>
                <a:gd name="T18" fmla="*/ 104 w 208"/>
                <a:gd name="T19" fmla="*/ 20 h 204"/>
                <a:gd name="T20" fmla="*/ 188 w 208"/>
                <a:gd name="T21" fmla="*/ 104 h 204"/>
                <a:gd name="T22" fmla="*/ 163 w 208"/>
                <a:gd name="T23" fmla="*/ 164 h 204"/>
                <a:gd name="T24" fmla="*/ 133 w 208"/>
                <a:gd name="T25" fmla="*/ 180 h 204"/>
                <a:gd name="T26" fmla="*/ 122 w 208"/>
                <a:gd name="T27" fmla="*/ 175 h 204"/>
                <a:gd name="T28" fmla="*/ 113 w 208"/>
                <a:gd name="T29" fmla="*/ 140 h 204"/>
                <a:gd name="T30" fmla="*/ 145 w 208"/>
                <a:gd name="T31" fmla="*/ 107 h 204"/>
                <a:gd name="T32" fmla="*/ 145 w 208"/>
                <a:gd name="T33" fmla="*/ 76 h 204"/>
                <a:gd name="T34" fmla="*/ 63 w 208"/>
                <a:gd name="T35" fmla="*/ 76 h 204"/>
                <a:gd name="T36" fmla="*/ 63 w 208"/>
                <a:gd name="T37" fmla="*/ 107 h 204"/>
                <a:gd name="T38" fmla="*/ 93 w 208"/>
                <a:gd name="T39" fmla="*/ 140 h 204"/>
                <a:gd name="T40" fmla="*/ 107 w 208"/>
                <a:gd name="T41" fmla="*/ 189 h 204"/>
                <a:gd name="T42" fmla="*/ 133 w 208"/>
                <a:gd name="T43" fmla="*/ 200 h 204"/>
                <a:gd name="T44" fmla="*/ 177 w 208"/>
                <a:gd name="T45" fmla="*/ 178 h 204"/>
                <a:gd name="T46" fmla="*/ 177 w 208"/>
                <a:gd name="T47" fmla="*/ 178 h 204"/>
                <a:gd name="T48" fmla="*/ 208 w 208"/>
                <a:gd name="T49" fmla="*/ 104 h 204"/>
                <a:gd name="T50" fmla="*/ 104 w 208"/>
                <a:gd name="T5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204">
                  <a:moveTo>
                    <a:pt x="104" y="0"/>
                  </a:moveTo>
                  <a:cubicBezTo>
                    <a:pt x="47" y="0"/>
                    <a:pt x="0" y="47"/>
                    <a:pt x="0" y="104"/>
                  </a:cubicBezTo>
                  <a:cubicBezTo>
                    <a:pt x="0" y="132"/>
                    <a:pt x="11" y="158"/>
                    <a:pt x="30" y="178"/>
                  </a:cubicBezTo>
                  <a:cubicBezTo>
                    <a:pt x="42" y="189"/>
                    <a:pt x="56" y="198"/>
                    <a:pt x="72" y="203"/>
                  </a:cubicBezTo>
                  <a:cubicBezTo>
                    <a:pt x="73" y="203"/>
                    <a:pt x="74" y="204"/>
                    <a:pt x="75" y="204"/>
                  </a:cubicBezTo>
                  <a:cubicBezTo>
                    <a:pt x="79" y="204"/>
                    <a:pt x="83" y="201"/>
                    <a:pt x="84" y="197"/>
                  </a:cubicBezTo>
                  <a:cubicBezTo>
                    <a:pt x="86" y="191"/>
                    <a:pt x="83" y="186"/>
                    <a:pt x="78" y="184"/>
                  </a:cubicBezTo>
                  <a:cubicBezTo>
                    <a:pt x="65" y="180"/>
                    <a:pt x="54" y="173"/>
                    <a:pt x="45" y="163"/>
                  </a:cubicBezTo>
                  <a:cubicBezTo>
                    <a:pt x="29" y="148"/>
                    <a:pt x="20" y="127"/>
                    <a:pt x="20" y="104"/>
                  </a:cubicBezTo>
                  <a:cubicBezTo>
                    <a:pt x="20" y="58"/>
                    <a:pt x="58" y="20"/>
                    <a:pt x="104" y="20"/>
                  </a:cubicBezTo>
                  <a:cubicBezTo>
                    <a:pt x="150" y="20"/>
                    <a:pt x="188" y="58"/>
                    <a:pt x="188" y="104"/>
                  </a:cubicBezTo>
                  <a:cubicBezTo>
                    <a:pt x="188" y="127"/>
                    <a:pt x="179" y="148"/>
                    <a:pt x="163" y="164"/>
                  </a:cubicBezTo>
                  <a:cubicBezTo>
                    <a:pt x="157" y="169"/>
                    <a:pt x="142" y="180"/>
                    <a:pt x="133" y="180"/>
                  </a:cubicBezTo>
                  <a:cubicBezTo>
                    <a:pt x="128" y="180"/>
                    <a:pt x="125" y="179"/>
                    <a:pt x="122" y="175"/>
                  </a:cubicBezTo>
                  <a:cubicBezTo>
                    <a:pt x="115" y="167"/>
                    <a:pt x="113" y="151"/>
                    <a:pt x="113" y="140"/>
                  </a:cubicBezTo>
                  <a:cubicBezTo>
                    <a:pt x="131" y="139"/>
                    <a:pt x="145" y="125"/>
                    <a:pt x="145" y="107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24"/>
                    <a:pt x="77" y="139"/>
                    <a:pt x="93" y="140"/>
                  </a:cubicBezTo>
                  <a:cubicBezTo>
                    <a:pt x="93" y="153"/>
                    <a:pt x="95" y="175"/>
                    <a:pt x="107" y="189"/>
                  </a:cubicBezTo>
                  <a:cubicBezTo>
                    <a:pt x="114" y="196"/>
                    <a:pt x="123" y="200"/>
                    <a:pt x="133" y="200"/>
                  </a:cubicBezTo>
                  <a:cubicBezTo>
                    <a:pt x="152" y="200"/>
                    <a:pt x="174" y="180"/>
                    <a:pt x="177" y="178"/>
                  </a:cubicBezTo>
                  <a:cubicBezTo>
                    <a:pt x="177" y="178"/>
                    <a:pt x="177" y="178"/>
                    <a:pt x="177" y="178"/>
                  </a:cubicBezTo>
                  <a:cubicBezTo>
                    <a:pt x="197" y="158"/>
                    <a:pt x="208" y="132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5" name="组合 184"/>
          <p:cNvGrpSpPr/>
          <p:nvPr/>
        </p:nvGrpSpPr>
        <p:grpSpPr>
          <a:xfrm rot="0">
            <a:off x="9151620" y="4149090"/>
            <a:ext cx="192405" cy="189230"/>
            <a:chOff x="7097713" y="3538538"/>
            <a:chExt cx="790575" cy="776287"/>
          </a:xfrm>
          <a:solidFill>
            <a:srgbClr val="06C245"/>
          </a:solidFill>
        </p:grpSpPr>
        <p:sp>
          <p:nvSpPr>
            <p:cNvPr id="186" name="Freeform 62"/>
            <p:cNvSpPr/>
            <p:nvPr/>
          </p:nvSpPr>
          <p:spPr bwMode="auto">
            <a:xfrm>
              <a:off x="7389813" y="3694113"/>
              <a:ext cx="57150" cy="109537"/>
            </a:xfrm>
            <a:custGeom>
              <a:avLst/>
              <a:gdLst>
                <a:gd name="T0" fmla="*/ 9 w 15"/>
                <a:gd name="T1" fmla="*/ 0 h 29"/>
                <a:gd name="T2" fmla="*/ 6 w 15"/>
                <a:gd name="T3" fmla="*/ 0 h 29"/>
                <a:gd name="T4" fmla="*/ 0 w 15"/>
                <a:gd name="T5" fmla="*/ 5 h 29"/>
                <a:gd name="T6" fmla="*/ 0 w 15"/>
                <a:gd name="T7" fmla="*/ 29 h 29"/>
                <a:gd name="T8" fmla="*/ 15 w 15"/>
                <a:gd name="T9" fmla="*/ 29 h 29"/>
                <a:gd name="T10" fmla="*/ 15 w 15"/>
                <a:gd name="T11" fmla="*/ 5 h 29"/>
                <a:gd name="T12" fmla="*/ 9 w 1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9">
                  <a:moveTo>
                    <a:pt x="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63"/>
            <p:cNvSpPr/>
            <p:nvPr/>
          </p:nvSpPr>
          <p:spPr bwMode="auto">
            <a:xfrm>
              <a:off x="7539038" y="3694113"/>
              <a:ext cx="55563" cy="109537"/>
            </a:xfrm>
            <a:custGeom>
              <a:avLst/>
              <a:gdLst>
                <a:gd name="T0" fmla="*/ 9 w 15"/>
                <a:gd name="T1" fmla="*/ 0 h 29"/>
                <a:gd name="T2" fmla="*/ 6 w 15"/>
                <a:gd name="T3" fmla="*/ 0 h 29"/>
                <a:gd name="T4" fmla="*/ 0 w 15"/>
                <a:gd name="T5" fmla="*/ 5 h 29"/>
                <a:gd name="T6" fmla="*/ 0 w 15"/>
                <a:gd name="T7" fmla="*/ 29 h 29"/>
                <a:gd name="T8" fmla="*/ 15 w 15"/>
                <a:gd name="T9" fmla="*/ 29 h 29"/>
                <a:gd name="T10" fmla="*/ 15 w 15"/>
                <a:gd name="T11" fmla="*/ 5 h 29"/>
                <a:gd name="T12" fmla="*/ 9 w 1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9">
                  <a:moveTo>
                    <a:pt x="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64"/>
            <p:cNvSpPr/>
            <p:nvPr/>
          </p:nvSpPr>
          <p:spPr bwMode="auto">
            <a:xfrm>
              <a:off x="7097713" y="3538538"/>
              <a:ext cx="790575" cy="776287"/>
            </a:xfrm>
            <a:custGeom>
              <a:avLst/>
              <a:gdLst>
                <a:gd name="T0" fmla="*/ 104 w 208"/>
                <a:gd name="T1" fmla="*/ 0 h 204"/>
                <a:gd name="T2" fmla="*/ 0 w 208"/>
                <a:gd name="T3" fmla="*/ 104 h 204"/>
                <a:gd name="T4" fmla="*/ 30 w 208"/>
                <a:gd name="T5" fmla="*/ 178 h 204"/>
                <a:gd name="T6" fmla="*/ 72 w 208"/>
                <a:gd name="T7" fmla="*/ 203 h 204"/>
                <a:gd name="T8" fmla="*/ 75 w 208"/>
                <a:gd name="T9" fmla="*/ 204 h 204"/>
                <a:gd name="T10" fmla="*/ 84 w 208"/>
                <a:gd name="T11" fmla="*/ 197 h 204"/>
                <a:gd name="T12" fmla="*/ 78 w 208"/>
                <a:gd name="T13" fmla="*/ 184 h 204"/>
                <a:gd name="T14" fmla="*/ 45 w 208"/>
                <a:gd name="T15" fmla="*/ 163 h 204"/>
                <a:gd name="T16" fmla="*/ 20 w 208"/>
                <a:gd name="T17" fmla="*/ 104 h 204"/>
                <a:gd name="T18" fmla="*/ 104 w 208"/>
                <a:gd name="T19" fmla="*/ 20 h 204"/>
                <a:gd name="T20" fmla="*/ 188 w 208"/>
                <a:gd name="T21" fmla="*/ 104 h 204"/>
                <a:gd name="T22" fmla="*/ 163 w 208"/>
                <a:gd name="T23" fmla="*/ 164 h 204"/>
                <a:gd name="T24" fmla="*/ 133 w 208"/>
                <a:gd name="T25" fmla="*/ 180 h 204"/>
                <a:gd name="T26" fmla="*/ 122 w 208"/>
                <a:gd name="T27" fmla="*/ 175 h 204"/>
                <a:gd name="T28" fmla="*/ 113 w 208"/>
                <a:gd name="T29" fmla="*/ 140 h 204"/>
                <a:gd name="T30" fmla="*/ 145 w 208"/>
                <a:gd name="T31" fmla="*/ 107 h 204"/>
                <a:gd name="T32" fmla="*/ 145 w 208"/>
                <a:gd name="T33" fmla="*/ 76 h 204"/>
                <a:gd name="T34" fmla="*/ 63 w 208"/>
                <a:gd name="T35" fmla="*/ 76 h 204"/>
                <a:gd name="T36" fmla="*/ 63 w 208"/>
                <a:gd name="T37" fmla="*/ 107 h 204"/>
                <a:gd name="T38" fmla="*/ 93 w 208"/>
                <a:gd name="T39" fmla="*/ 140 h 204"/>
                <a:gd name="T40" fmla="*/ 107 w 208"/>
                <a:gd name="T41" fmla="*/ 189 h 204"/>
                <a:gd name="T42" fmla="*/ 133 w 208"/>
                <a:gd name="T43" fmla="*/ 200 h 204"/>
                <a:gd name="T44" fmla="*/ 177 w 208"/>
                <a:gd name="T45" fmla="*/ 178 h 204"/>
                <a:gd name="T46" fmla="*/ 177 w 208"/>
                <a:gd name="T47" fmla="*/ 178 h 204"/>
                <a:gd name="T48" fmla="*/ 208 w 208"/>
                <a:gd name="T49" fmla="*/ 104 h 204"/>
                <a:gd name="T50" fmla="*/ 104 w 208"/>
                <a:gd name="T5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204">
                  <a:moveTo>
                    <a:pt x="104" y="0"/>
                  </a:moveTo>
                  <a:cubicBezTo>
                    <a:pt x="47" y="0"/>
                    <a:pt x="0" y="47"/>
                    <a:pt x="0" y="104"/>
                  </a:cubicBezTo>
                  <a:cubicBezTo>
                    <a:pt x="0" y="132"/>
                    <a:pt x="11" y="158"/>
                    <a:pt x="30" y="178"/>
                  </a:cubicBezTo>
                  <a:cubicBezTo>
                    <a:pt x="42" y="189"/>
                    <a:pt x="56" y="198"/>
                    <a:pt x="72" y="203"/>
                  </a:cubicBezTo>
                  <a:cubicBezTo>
                    <a:pt x="73" y="203"/>
                    <a:pt x="74" y="204"/>
                    <a:pt x="75" y="204"/>
                  </a:cubicBezTo>
                  <a:cubicBezTo>
                    <a:pt x="79" y="204"/>
                    <a:pt x="83" y="201"/>
                    <a:pt x="84" y="197"/>
                  </a:cubicBezTo>
                  <a:cubicBezTo>
                    <a:pt x="86" y="191"/>
                    <a:pt x="83" y="186"/>
                    <a:pt x="78" y="184"/>
                  </a:cubicBezTo>
                  <a:cubicBezTo>
                    <a:pt x="65" y="180"/>
                    <a:pt x="54" y="173"/>
                    <a:pt x="45" y="163"/>
                  </a:cubicBezTo>
                  <a:cubicBezTo>
                    <a:pt x="29" y="148"/>
                    <a:pt x="20" y="127"/>
                    <a:pt x="20" y="104"/>
                  </a:cubicBezTo>
                  <a:cubicBezTo>
                    <a:pt x="20" y="58"/>
                    <a:pt x="58" y="20"/>
                    <a:pt x="104" y="20"/>
                  </a:cubicBezTo>
                  <a:cubicBezTo>
                    <a:pt x="150" y="20"/>
                    <a:pt x="188" y="58"/>
                    <a:pt x="188" y="104"/>
                  </a:cubicBezTo>
                  <a:cubicBezTo>
                    <a:pt x="188" y="127"/>
                    <a:pt x="179" y="148"/>
                    <a:pt x="163" y="164"/>
                  </a:cubicBezTo>
                  <a:cubicBezTo>
                    <a:pt x="157" y="169"/>
                    <a:pt x="142" y="180"/>
                    <a:pt x="133" y="180"/>
                  </a:cubicBezTo>
                  <a:cubicBezTo>
                    <a:pt x="128" y="180"/>
                    <a:pt x="125" y="179"/>
                    <a:pt x="122" y="175"/>
                  </a:cubicBezTo>
                  <a:cubicBezTo>
                    <a:pt x="115" y="167"/>
                    <a:pt x="113" y="151"/>
                    <a:pt x="113" y="140"/>
                  </a:cubicBezTo>
                  <a:cubicBezTo>
                    <a:pt x="131" y="139"/>
                    <a:pt x="145" y="125"/>
                    <a:pt x="145" y="107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24"/>
                    <a:pt x="77" y="139"/>
                    <a:pt x="93" y="140"/>
                  </a:cubicBezTo>
                  <a:cubicBezTo>
                    <a:pt x="93" y="153"/>
                    <a:pt x="95" y="175"/>
                    <a:pt x="107" y="189"/>
                  </a:cubicBezTo>
                  <a:cubicBezTo>
                    <a:pt x="114" y="196"/>
                    <a:pt x="123" y="200"/>
                    <a:pt x="133" y="200"/>
                  </a:cubicBezTo>
                  <a:cubicBezTo>
                    <a:pt x="152" y="200"/>
                    <a:pt x="174" y="180"/>
                    <a:pt x="177" y="178"/>
                  </a:cubicBezTo>
                  <a:cubicBezTo>
                    <a:pt x="177" y="178"/>
                    <a:pt x="177" y="178"/>
                    <a:pt x="177" y="178"/>
                  </a:cubicBezTo>
                  <a:cubicBezTo>
                    <a:pt x="197" y="158"/>
                    <a:pt x="208" y="132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89" name="组合 188"/>
          <p:cNvGrpSpPr/>
          <p:nvPr/>
        </p:nvGrpSpPr>
        <p:grpSpPr>
          <a:xfrm rot="0">
            <a:off x="9500870" y="3615690"/>
            <a:ext cx="192405" cy="189230"/>
            <a:chOff x="7097713" y="3538538"/>
            <a:chExt cx="790575" cy="776287"/>
          </a:xfrm>
          <a:solidFill>
            <a:srgbClr val="06C245"/>
          </a:solidFill>
        </p:grpSpPr>
        <p:sp>
          <p:nvSpPr>
            <p:cNvPr id="190" name="Freeform 62"/>
            <p:cNvSpPr/>
            <p:nvPr/>
          </p:nvSpPr>
          <p:spPr bwMode="auto">
            <a:xfrm>
              <a:off x="7389813" y="3694113"/>
              <a:ext cx="57150" cy="109537"/>
            </a:xfrm>
            <a:custGeom>
              <a:avLst/>
              <a:gdLst>
                <a:gd name="T0" fmla="*/ 9 w 15"/>
                <a:gd name="T1" fmla="*/ 0 h 29"/>
                <a:gd name="T2" fmla="*/ 6 w 15"/>
                <a:gd name="T3" fmla="*/ 0 h 29"/>
                <a:gd name="T4" fmla="*/ 0 w 15"/>
                <a:gd name="T5" fmla="*/ 5 h 29"/>
                <a:gd name="T6" fmla="*/ 0 w 15"/>
                <a:gd name="T7" fmla="*/ 29 h 29"/>
                <a:gd name="T8" fmla="*/ 15 w 15"/>
                <a:gd name="T9" fmla="*/ 29 h 29"/>
                <a:gd name="T10" fmla="*/ 15 w 15"/>
                <a:gd name="T11" fmla="*/ 5 h 29"/>
                <a:gd name="T12" fmla="*/ 9 w 1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9">
                  <a:moveTo>
                    <a:pt x="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63"/>
            <p:cNvSpPr/>
            <p:nvPr/>
          </p:nvSpPr>
          <p:spPr bwMode="auto">
            <a:xfrm>
              <a:off x="7539038" y="3694113"/>
              <a:ext cx="55563" cy="109537"/>
            </a:xfrm>
            <a:custGeom>
              <a:avLst/>
              <a:gdLst>
                <a:gd name="T0" fmla="*/ 9 w 15"/>
                <a:gd name="T1" fmla="*/ 0 h 29"/>
                <a:gd name="T2" fmla="*/ 6 w 15"/>
                <a:gd name="T3" fmla="*/ 0 h 29"/>
                <a:gd name="T4" fmla="*/ 0 w 15"/>
                <a:gd name="T5" fmla="*/ 5 h 29"/>
                <a:gd name="T6" fmla="*/ 0 w 15"/>
                <a:gd name="T7" fmla="*/ 29 h 29"/>
                <a:gd name="T8" fmla="*/ 15 w 15"/>
                <a:gd name="T9" fmla="*/ 29 h 29"/>
                <a:gd name="T10" fmla="*/ 15 w 15"/>
                <a:gd name="T11" fmla="*/ 5 h 29"/>
                <a:gd name="T12" fmla="*/ 9 w 1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9">
                  <a:moveTo>
                    <a:pt x="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64"/>
            <p:cNvSpPr/>
            <p:nvPr/>
          </p:nvSpPr>
          <p:spPr bwMode="auto">
            <a:xfrm>
              <a:off x="7097713" y="3538538"/>
              <a:ext cx="790575" cy="776287"/>
            </a:xfrm>
            <a:custGeom>
              <a:avLst/>
              <a:gdLst>
                <a:gd name="T0" fmla="*/ 104 w 208"/>
                <a:gd name="T1" fmla="*/ 0 h 204"/>
                <a:gd name="T2" fmla="*/ 0 w 208"/>
                <a:gd name="T3" fmla="*/ 104 h 204"/>
                <a:gd name="T4" fmla="*/ 30 w 208"/>
                <a:gd name="T5" fmla="*/ 178 h 204"/>
                <a:gd name="T6" fmla="*/ 72 w 208"/>
                <a:gd name="T7" fmla="*/ 203 h 204"/>
                <a:gd name="T8" fmla="*/ 75 w 208"/>
                <a:gd name="T9" fmla="*/ 204 h 204"/>
                <a:gd name="T10" fmla="*/ 84 w 208"/>
                <a:gd name="T11" fmla="*/ 197 h 204"/>
                <a:gd name="T12" fmla="*/ 78 w 208"/>
                <a:gd name="T13" fmla="*/ 184 h 204"/>
                <a:gd name="T14" fmla="*/ 45 w 208"/>
                <a:gd name="T15" fmla="*/ 163 h 204"/>
                <a:gd name="T16" fmla="*/ 20 w 208"/>
                <a:gd name="T17" fmla="*/ 104 h 204"/>
                <a:gd name="T18" fmla="*/ 104 w 208"/>
                <a:gd name="T19" fmla="*/ 20 h 204"/>
                <a:gd name="T20" fmla="*/ 188 w 208"/>
                <a:gd name="T21" fmla="*/ 104 h 204"/>
                <a:gd name="T22" fmla="*/ 163 w 208"/>
                <a:gd name="T23" fmla="*/ 164 h 204"/>
                <a:gd name="T24" fmla="*/ 133 w 208"/>
                <a:gd name="T25" fmla="*/ 180 h 204"/>
                <a:gd name="T26" fmla="*/ 122 w 208"/>
                <a:gd name="T27" fmla="*/ 175 h 204"/>
                <a:gd name="T28" fmla="*/ 113 w 208"/>
                <a:gd name="T29" fmla="*/ 140 h 204"/>
                <a:gd name="T30" fmla="*/ 145 w 208"/>
                <a:gd name="T31" fmla="*/ 107 h 204"/>
                <a:gd name="T32" fmla="*/ 145 w 208"/>
                <a:gd name="T33" fmla="*/ 76 h 204"/>
                <a:gd name="T34" fmla="*/ 63 w 208"/>
                <a:gd name="T35" fmla="*/ 76 h 204"/>
                <a:gd name="T36" fmla="*/ 63 w 208"/>
                <a:gd name="T37" fmla="*/ 107 h 204"/>
                <a:gd name="T38" fmla="*/ 93 w 208"/>
                <a:gd name="T39" fmla="*/ 140 h 204"/>
                <a:gd name="T40" fmla="*/ 107 w 208"/>
                <a:gd name="T41" fmla="*/ 189 h 204"/>
                <a:gd name="T42" fmla="*/ 133 w 208"/>
                <a:gd name="T43" fmla="*/ 200 h 204"/>
                <a:gd name="T44" fmla="*/ 177 w 208"/>
                <a:gd name="T45" fmla="*/ 178 h 204"/>
                <a:gd name="T46" fmla="*/ 177 w 208"/>
                <a:gd name="T47" fmla="*/ 178 h 204"/>
                <a:gd name="T48" fmla="*/ 208 w 208"/>
                <a:gd name="T49" fmla="*/ 104 h 204"/>
                <a:gd name="T50" fmla="*/ 104 w 208"/>
                <a:gd name="T5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204">
                  <a:moveTo>
                    <a:pt x="104" y="0"/>
                  </a:moveTo>
                  <a:cubicBezTo>
                    <a:pt x="47" y="0"/>
                    <a:pt x="0" y="47"/>
                    <a:pt x="0" y="104"/>
                  </a:cubicBezTo>
                  <a:cubicBezTo>
                    <a:pt x="0" y="132"/>
                    <a:pt x="11" y="158"/>
                    <a:pt x="30" y="178"/>
                  </a:cubicBezTo>
                  <a:cubicBezTo>
                    <a:pt x="42" y="189"/>
                    <a:pt x="56" y="198"/>
                    <a:pt x="72" y="203"/>
                  </a:cubicBezTo>
                  <a:cubicBezTo>
                    <a:pt x="73" y="203"/>
                    <a:pt x="74" y="204"/>
                    <a:pt x="75" y="204"/>
                  </a:cubicBezTo>
                  <a:cubicBezTo>
                    <a:pt x="79" y="204"/>
                    <a:pt x="83" y="201"/>
                    <a:pt x="84" y="197"/>
                  </a:cubicBezTo>
                  <a:cubicBezTo>
                    <a:pt x="86" y="191"/>
                    <a:pt x="83" y="186"/>
                    <a:pt x="78" y="184"/>
                  </a:cubicBezTo>
                  <a:cubicBezTo>
                    <a:pt x="65" y="180"/>
                    <a:pt x="54" y="173"/>
                    <a:pt x="45" y="163"/>
                  </a:cubicBezTo>
                  <a:cubicBezTo>
                    <a:pt x="29" y="148"/>
                    <a:pt x="20" y="127"/>
                    <a:pt x="20" y="104"/>
                  </a:cubicBezTo>
                  <a:cubicBezTo>
                    <a:pt x="20" y="58"/>
                    <a:pt x="58" y="20"/>
                    <a:pt x="104" y="20"/>
                  </a:cubicBezTo>
                  <a:cubicBezTo>
                    <a:pt x="150" y="20"/>
                    <a:pt x="188" y="58"/>
                    <a:pt x="188" y="104"/>
                  </a:cubicBezTo>
                  <a:cubicBezTo>
                    <a:pt x="188" y="127"/>
                    <a:pt x="179" y="148"/>
                    <a:pt x="163" y="164"/>
                  </a:cubicBezTo>
                  <a:cubicBezTo>
                    <a:pt x="157" y="169"/>
                    <a:pt x="142" y="180"/>
                    <a:pt x="133" y="180"/>
                  </a:cubicBezTo>
                  <a:cubicBezTo>
                    <a:pt x="128" y="180"/>
                    <a:pt x="125" y="179"/>
                    <a:pt x="122" y="175"/>
                  </a:cubicBezTo>
                  <a:cubicBezTo>
                    <a:pt x="115" y="167"/>
                    <a:pt x="113" y="151"/>
                    <a:pt x="113" y="140"/>
                  </a:cubicBezTo>
                  <a:cubicBezTo>
                    <a:pt x="131" y="139"/>
                    <a:pt x="145" y="125"/>
                    <a:pt x="145" y="107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24"/>
                    <a:pt x="77" y="139"/>
                    <a:pt x="93" y="140"/>
                  </a:cubicBezTo>
                  <a:cubicBezTo>
                    <a:pt x="93" y="153"/>
                    <a:pt x="95" y="175"/>
                    <a:pt x="107" y="189"/>
                  </a:cubicBezTo>
                  <a:cubicBezTo>
                    <a:pt x="114" y="196"/>
                    <a:pt x="123" y="200"/>
                    <a:pt x="133" y="200"/>
                  </a:cubicBezTo>
                  <a:cubicBezTo>
                    <a:pt x="152" y="200"/>
                    <a:pt x="174" y="180"/>
                    <a:pt x="177" y="178"/>
                  </a:cubicBezTo>
                  <a:cubicBezTo>
                    <a:pt x="177" y="178"/>
                    <a:pt x="177" y="178"/>
                    <a:pt x="177" y="178"/>
                  </a:cubicBezTo>
                  <a:cubicBezTo>
                    <a:pt x="197" y="158"/>
                    <a:pt x="208" y="132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93" name="组合 192"/>
          <p:cNvGrpSpPr/>
          <p:nvPr/>
        </p:nvGrpSpPr>
        <p:grpSpPr>
          <a:xfrm rot="0" flipH="1">
            <a:off x="8936355" y="1290955"/>
            <a:ext cx="177800" cy="177800"/>
            <a:chOff x="4135438" y="2036763"/>
            <a:chExt cx="754062" cy="754062"/>
          </a:xfrm>
          <a:solidFill>
            <a:srgbClr val="DC6E00"/>
          </a:solidFill>
        </p:grpSpPr>
        <p:sp>
          <p:nvSpPr>
            <p:cNvPr id="194" name="Freeform 13"/>
            <p:cNvSpPr/>
            <p:nvPr/>
          </p:nvSpPr>
          <p:spPr bwMode="auto">
            <a:xfrm>
              <a:off x="4135438" y="2203450"/>
              <a:ext cx="258762" cy="320675"/>
            </a:xfrm>
            <a:custGeom>
              <a:avLst/>
              <a:gdLst>
                <a:gd name="T0" fmla="*/ 68 w 68"/>
                <a:gd name="T1" fmla="*/ 84 h 84"/>
                <a:gd name="T2" fmla="*/ 17 w 68"/>
                <a:gd name="T3" fmla="*/ 0 h 84"/>
                <a:gd name="T4" fmla="*/ 0 w 68"/>
                <a:gd name="T5" fmla="*/ 55 h 84"/>
                <a:gd name="T6" fmla="*/ 4 w 68"/>
                <a:gd name="T7" fmla="*/ 84 h 84"/>
                <a:gd name="T8" fmla="*/ 68 w 68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4">
                  <a:moveTo>
                    <a:pt x="68" y="8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6" y="15"/>
                    <a:pt x="0" y="34"/>
                    <a:pt x="0" y="55"/>
                  </a:cubicBezTo>
                  <a:cubicBezTo>
                    <a:pt x="0" y="65"/>
                    <a:pt x="1" y="75"/>
                    <a:pt x="4" y="84"/>
                  </a:cubicBezTo>
                  <a:lnTo>
                    <a:pt x="68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5" name="Freeform 14"/>
            <p:cNvSpPr/>
            <p:nvPr/>
          </p:nvSpPr>
          <p:spPr bwMode="auto">
            <a:xfrm>
              <a:off x="4475163" y="2043113"/>
              <a:ext cx="381000" cy="209550"/>
            </a:xfrm>
            <a:custGeom>
              <a:avLst/>
              <a:gdLst>
                <a:gd name="T0" fmla="*/ 0 w 100"/>
                <a:gd name="T1" fmla="*/ 55 h 55"/>
                <a:gd name="T2" fmla="*/ 100 w 100"/>
                <a:gd name="T3" fmla="*/ 55 h 55"/>
                <a:gd name="T4" fmla="*/ 32 w 100"/>
                <a:gd name="T5" fmla="*/ 0 h 55"/>
                <a:gd name="T6" fmla="*/ 0 w 100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55">
                  <a:moveTo>
                    <a:pt x="0" y="55"/>
                  </a:moveTo>
                  <a:cubicBezTo>
                    <a:pt x="100" y="55"/>
                    <a:pt x="100" y="55"/>
                    <a:pt x="100" y="55"/>
                  </a:cubicBezTo>
                  <a:cubicBezTo>
                    <a:pt x="87" y="28"/>
                    <a:pt x="62" y="7"/>
                    <a:pt x="32" y="0"/>
                  </a:cubicBez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6" name="Freeform 15"/>
            <p:cNvSpPr/>
            <p:nvPr/>
          </p:nvSpPr>
          <p:spPr bwMode="auto">
            <a:xfrm>
              <a:off x="4230688" y="2036763"/>
              <a:ext cx="320675" cy="334962"/>
            </a:xfrm>
            <a:custGeom>
              <a:avLst/>
              <a:gdLst>
                <a:gd name="T0" fmla="*/ 32 w 84"/>
                <a:gd name="T1" fmla="*/ 88 h 88"/>
                <a:gd name="T2" fmla="*/ 84 w 84"/>
                <a:gd name="T3" fmla="*/ 0 h 88"/>
                <a:gd name="T4" fmla="*/ 74 w 84"/>
                <a:gd name="T5" fmla="*/ 0 h 88"/>
                <a:gd name="T6" fmla="*/ 0 w 84"/>
                <a:gd name="T7" fmla="*/ 33 h 88"/>
                <a:gd name="T8" fmla="*/ 32 w 84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8">
                  <a:moveTo>
                    <a:pt x="32" y="88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1" y="0"/>
                    <a:pt x="77" y="0"/>
                    <a:pt x="74" y="0"/>
                  </a:cubicBezTo>
                  <a:cubicBezTo>
                    <a:pt x="44" y="0"/>
                    <a:pt x="18" y="13"/>
                    <a:pt x="0" y="33"/>
                  </a:cubicBezTo>
                  <a:lnTo>
                    <a:pt x="3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4170363" y="2570163"/>
              <a:ext cx="381000" cy="215900"/>
            </a:xfrm>
            <a:custGeom>
              <a:avLst/>
              <a:gdLst>
                <a:gd name="T0" fmla="*/ 69 w 100"/>
                <a:gd name="T1" fmla="*/ 55 h 57"/>
                <a:gd name="T2" fmla="*/ 100 w 100"/>
                <a:gd name="T3" fmla="*/ 0 h 57"/>
                <a:gd name="T4" fmla="*/ 0 w 100"/>
                <a:gd name="T5" fmla="*/ 0 h 57"/>
                <a:gd name="T6" fmla="*/ 71 w 100"/>
                <a:gd name="T7" fmla="*/ 57 h 57"/>
                <a:gd name="T8" fmla="*/ 69 w 100"/>
                <a:gd name="T9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57">
                  <a:moveTo>
                    <a:pt x="69" y="55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9"/>
                    <a:pt x="39" y="50"/>
                    <a:pt x="71" y="57"/>
                  </a:cubicBezTo>
                  <a:lnTo>
                    <a:pt x="6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4630738" y="2298700"/>
              <a:ext cx="258762" cy="331787"/>
            </a:xfrm>
            <a:custGeom>
              <a:avLst/>
              <a:gdLst>
                <a:gd name="T0" fmla="*/ 0 w 68"/>
                <a:gd name="T1" fmla="*/ 0 h 87"/>
                <a:gd name="T2" fmla="*/ 50 w 68"/>
                <a:gd name="T3" fmla="*/ 87 h 87"/>
                <a:gd name="T4" fmla="*/ 68 w 68"/>
                <a:gd name="T5" fmla="*/ 30 h 87"/>
                <a:gd name="T6" fmla="*/ 64 w 68"/>
                <a:gd name="T7" fmla="*/ 0 h 87"/>
                <a:gd name="T8" fmla="*/ 0 w 6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7">
                  <a:moveTo>
                    <a:pt x="0" y="0"/>
                  </a:moveTo>
                  <a:cubicBezTo>
                    <a:pt x="50" y="87"/>
                    <a:pt x="50" y="87"/>
                    <a:pt x="50" y="87"/>
                  </a:cubicBezTo>
                  <a:cubicBezTo>
                    <a:pt x="62" y="71"/>
                    <a:pt x="68" y="51"/>
                    <a:pt x="68" y="30"/>
                  </a:cubicBezTo>
                  <a:cubicBezTo>
                    <a:pt x="68" y="20"/>
                    <a:pt x="67" y="9"/>
                    <a:pt x="6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9" name="Freeform 18"/>
            <p:cNvSpPr/>
            <p:nvPr/>
          </p:nvSpPr>
          <p:spPr bwMode="auto">
            <a:xfrm>
              <a:off x="4478338" y="2459038"/>
              <a:ext cx="312737" cy="331787"/>
            </a:xfrm>
            <a:custGeom>
              <a:avLst/>
              <a:gdLst>
                <a:gd name="T0" fmla="*/ 50 w 82"/>
                <a:gd name="T1" fmla="*/ 0 h 87"/>
                <a:gd name="T2" fmla="*/ 0 w 82"/>
                <a:gd name="T3" fmla="*/ 87 h 87"/>
                <a:gd name="T4" fmla="*/ 9 w 82"/>
                <a:gd name="T5" fmla="*/ 87 h 87"/>
                <a:gd name="T6" fmla="*/ 82 w 82"/>
                <a:gd name="T7" fmla="*/ 55 h 87"/>
                <a:gd name="T8" fmla="*/ 50 w 82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7">
                  <a:moveTo>
                    <a:pt x="5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3" y="87"/>
                    <a:pt x="6" y="87"/>
                    <a:pt x="9" y="87"/>
                  </a:cubicBezTo>
                  <a:cubicBezTo>
                    <a:pt x="38" y="87"/>
                    <a:pt x="64" y="75"/>
                    <a:pt x="82" y="55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200" name="组合 199"/>
          <p:cNvGrpSpPr/>
          <p:nvPr/>
        </p:nvGrpSpPr>
        <p:grpSpPr>
          <a:xfrm rot="0" flipH="1">
            <a:off x="4533265" y="5034915"/>
            <a:ext cx="177800" cy="177800"/>
            <a:chOff x="4135438" y="2036763"/>
            <a:chExt cx="754062" cy="754062"/>
          </a:xfrm>
          <a:solidFill>
            <a:srgbClr val="DC6E00"/>
          </a:solidFill>
        </p:grpSpPr>
        <p:sp>
          <p:nvSpPr>
            <p:cNvPr id="201" name="Freeform 13"/>
            <p:cNvSpPr/>
            <p:nvPr/>
          </p:nvSpPr>
          <p:spPr bwMode="auto">
            <a:xfrm>
              <a:off x="4135438" y="2203450"/>
              <a:ext cx="258762" cy="320675"/>
            </a:xfrm>
            <a:custGeom>
              <a:avLst/>
              <a:gdLst>
                <a:gd name="T0" fmla="*/ 68 w 68"/>
                <a:gd name="T1" fmla="*/ 84 h 84"/>
                <a:gd name="T2" fmla="*/ 17 w 68"/>
                <a:gd name="T3" fmla="*/ 0 h 84"/>
                <a:gd name="T4" fmla="*/ 0 w 68"/>
                <a:gd name="T5" fmla="*/ 55 h 84"/>
                <a:gd name="T6" fmla="*/ 4 w 68"/>
                <a:gd name="T7" fmla="*/ 84 h 84"/>
                <a:gd name="T8" fmla="*/ 68 w 68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4">
                  <a:moveTo>
                    <a:pt x="68" y="8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6" y="15"/>
                    <a:pt x="0" y="34"/>
                    <a:pt x="0" y="55"/>
                  </a:cubicBezTo>
                  <a:cubicBezTo>
                    <a:pt x="0" y="65"/>
                    <a:pt x="1" y="75"/>
                    <a:pt x="4" y="84"/>
                  </a:cubicBezTo>
                  <a:lnTo>
                    <a:pt x="68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2" name="Freeform 14"/>
            <p:cNvSpPr/>
            <p:nvPr/>
          </p:nvSpPr>
          <p:spPr bwMode="auto">
            <a:xfrm>
              <a:off x="4475163" y="2043113"/>
              <a:ext cx="381000" cy="209550"/>
            </a:xfrm>
            <a:custGeom>
              <a:avLst/>
              <a:gdLst>
                <a:gd name="T0" fmla="*/ 0 w 100"/>
                <a:gd name="T1" fmla="*/ 55 h 55"/>
                <a:gd name="T2" fmla="*/ 100 w 100"/>
                <a:gd name="T3" fmla="*/ 55 h 55"/>
                <a:gd name="T4" fmla="*/ 32 w 100"/>
                <a:gd name="T5" fmla="*/ 0 h 55"/>
                <a:gd name="T6" fmla="*/ 0 w 100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55">
                  <a:moveTo>
                    <a:pt x="0" y="55"/>
                  </a:moveTo>
                  <a:cubicBezTo>
                    <a:pt x="100" y="55"/>
                    <a:pt x="100" y="55"/>
                    <a:pt x="100" y="55"/>
                  </a:cubicBezTo>
                  <a:cubicBezTo>
                    <a:pt x="87" y="28"/>
                    <a:pt x="62" y="7"/>
                    <a:pt x="32" y="0"/>
                  </a:cubicBez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3" name="Freeform 15"/>
            <p:cNvSpPr/>
            <p:nvPr/>
          </p:nvSpPr>
          <p:spPr bwMode="auto">
            <a:xfrm>
              <a:off x="4230688" y="2036763"/>
              <a:ext cx="320675" cy="334962"/>
            </a:xfrm>
            <a:custGeom>
              <a:avLst/>
              <a:gdLst>
                <a:gd name="T0" fmla="*/ 32 w 84"/>
                <a:gd name="T1" fmla="*/ 88 h 88"/>
                <a:gd name="T2" fmla="*/ 84 w 84"/>
                <a:gd name="T3" fmla="*/ 0 h 88"/>
                <a:gd name="T4" fmla="*/ 74 w 84"/>
                <a:gd name="T5" fmla="*/ 0 h 88"/>
                <a:gd name="T6" fmla="*/ 0 w 84"/>
                <a:gd name="T7" fmla="*/ 33 h 88"/>
                <a:gd name="T8" fmla="*/ 32 w 84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8">
                  <a:moveTo>
                    <a:pt x="32" y="88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1" y="0"/>
                    <a:pt x="77" y="0"/>
                    <a:pt x="74" y="0"/>
                  </a:cubicBezTo>
                  <a:cubicBezTo>
                    <a:pt x="44" y="0"/>
                    <a:pt x="18" y="13"/>
                    <a:pt x="0" y="33"/>
                  </a:cubicBezTo>
                  <a:lnTo>
                    <a:pt x="3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4" name="Freeform 16"/>
            <p:cNvSpPr/>
            <p:nvPr/>
          </p:nvSpPr>
          <p:spPr bwMode="auto">
            <a:xfrm>
              <a:off x="4170363" y="2570163"/>
              <a:ext cx="381000" cy="215900"/>
            </a:xfrm>
            <a:custGeom>
              <a:avLst/>
              <a:gdLst>
                <a:gd name="T0" fmla="*/ 69 w 100"/>
                <a:gd name="T1" fmla="*/ 55 h 57"/>
                <a:gd name="T2" fmla="*/ 100 w 100"/>
                <a:gd name="T3" fmla="*/ 0 h 57"/>
                <a:gd name="T4" fmla="*/ 0 w 100"/>
                <a:gd name="T5" fmla="*/ 0 h 57"/>
                <a:gd name="T6" fmla="*/ 71 w 100"/>
                <a:gd name="T7" fmla="*/ 57 h 57"/>
                <a:gd name="T8" fmla="*/ 69 w 100"/>
                <a:gd name="T9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57">
                  <a:moveTo>
                    <a:pt x="69" y="55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9"/>
                    <a:pt x="39" y="50"/>
                    <a:pt x="71" y="57"/>
                  </a:cubicBezTo>
                  <a:lnTo>
                    <a:pt x="6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5" name="Freeform 17"/>
            <p:cNvSpPr/>
            <p:nvPr/>
          </p:nvSpPr>
          <p:spPr bwMode="auto">
            <a:xfrm>
              <a:off x="4630738" y="2298700"/>
              <a:ext cx="258762" cy="331787"/>
            </a:xfrm>
            <a:custGeom>
              <a:avLst/>
              <a:gdLst>
                <a:gd name="T0" fmla="*/ 0 w 68"/>
                <a:gd name="T1" fmla="*/ 0 h 87"/>
                <a:gd name="T2" fmla="*/ 50 w 68"/>
                <a:gd name="T3" fmla="*/ 87 h 87"/>
                <a:gd name="T4" fmla="*/ 68 w 68"/>
                <a:gd name="T5" fmla="*/ 30 h 87"/>
                <a:gd name="T6" fmla="*/ 64 w 68"/>
                <a:gd name="T7" fmla="*/ 0 h 87"/>
                <a:gd name="T8" fmla="*/ 0 w 6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7">
                  <a:moveTo>
                    <a:pt x="0" y="0"/>
                  </a:moveTo>
                  <a:cubicBezTo>
                    <a:pt x="50" y="87"/>
                    <a:pt x="50" y="87"/>
                    <a:pt x="50" y="87"/>
                  </a:cubicBezTo>
                  <a:cubicBezTo>
                    <a:pt x="62" y="71"/>
                    <a:pt x="68" y="51"/>
                    <a:pt x="68" y="30"/>
                  </a:cubicBezTo>
                  <a:cubicBezTo>
                    <a:pt x="68" y="20"/>
                    <a:pt x="67" y="9"/>
                    <a:pt x="6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6" name="Freeform 18"/>
            <p:cNvSpPr/>
            <p:nvPr/>
          </p:nvSpPr>
          <p:spPr bwMode="auto">
            <a:xfrm>
              <a:off x="4478338" y="2459038"/>
              <a:ext cx="312737" cy="331787"/>
            </a:xfrm>
            <a:custGeom>
              <a:avLst/>
              <a:gdLst>
                <a:gd name="T0" fmla="*/ 50 w 82"/>
                <a:gd name="T1" fmla="*/ 0 h 87"/>
                <a:gd name="T2" fmla="*/ 0 w 82"/>
                <a:gd name="T3" fmla="*/ 87 h 87"/>
                <a:gd name="T4" fmla="*/ 9 w 82"/>
                <a:gd name="T5" fmla="*/ 87 h 87"/>
                <a:gd name="T6" fmla="*/ 82 w 82"/>
                <a:gd name="T7" fmla="*/ 55 h 87"/>
                <a:gd name="T8" fmla="*/ 50 w 82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7">
                  <a:moveTo>
                    <a:pt x="5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3" y="87"/>
                    <a:pt x="6" y="87"/>
                    <a:pt x="9" y="87"/>
                  </a:cubicBezTo>
                  <a:cubicBezTo>
                    <a:pt x="38" y="87"/>
                    <a:pt x="64" y="75"/>
                    <a:pt x="82" y="55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 rot="0" flipH="1">
            <a:off x="9722485" y="3627120"/>
            <a:ext cx="177800" cy="177800"/>
            <a:chOff x="4135438" y="2036763"/>
            <a:chExt cx="754062" cy="754062"/>
          </a:xfrm>
          <a:solidFill>
            <a:srgbClr val="DC6E00"/>
          </a:solidFill>
        </p:grpSpPr>
        <p:sp>
          <p:nvSpPr>
            <p:cNvPr id="208" name="Freeform 13"/>
            <p:cNvSpPr/>
            <p:nvPr/>
          </p:nvSpPr>
          <p:spPr bwMode="auto">
            <a:xfrm>
              <a:off x="4135438" y="2203450"/>
              <a:ext cx="258762" cy="320675"/>
            </a:xfrm>
            <a:custGeom>
              <a:avLst/>
              <a:gdLst>
                <a:gd name="T0" fmla="*/ 68 w 68"/>
                <a:gd name="T1" fmla="*/ 84 h 84"/>
                <a:gd name="T2" fmla="*/ 17 w 68"/>
                <a:gd name="T3" fmla="*/ 0 h 84"/>
                <a:gd name="T4" fmla="*/ 0 w 68"/>
                <a:gd name="T5" fmla="*/ 55 h 84"/>
                <a:gd name="T6" fmla="*/ 4 w 68"/>
                <a:gd name="T7" fmla="*/ 84 h 84"/>
                <a:gd name="T8" fmla="*/ 68 w 68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4">
                  <a:moveTo>
                    <a:pt x="68" y="8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6" y="15"/>
                    <a:pt x="0" y="34"/>
                    <a:pt x="0" y="55"/>
                  </a:cubicBezTo>
                  <a:cubicBezTo>
                    <a:pt x="0" y="65"/>
                    <a:pt x="1" y="75"/>
                    <a:pt x="4" y="84"/>
                  </a:cubicBezTo>
                  <a:lnTo>
                    <a:pt x="68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9" name="Freeform 14"/>
            <p:cNvSpPr/>
            <p:nvPr/>
          </p:nvSpPr>
          <p:spPr bwMode="auto">
            <a:xfrm>
              <a:off x="4475163" y="2043113"/>
              <a:ext cx="381000" cy="209550"/>
            </a:xfrm>
            <a:custGeom>
              <a:avLst/>
              <a:gdLst>
                <a:gd name="T0" fmla="*/ 0 w 100"/>
                <a:gd name="T1" fmla="*/ 55 h 55"/>
                <a:gd name="T2" fmla="*/ 100 w 100"/>
                <a:gd name="T3" fmla="*/ 55 h 55"/>
                <a:gd name="T4" fmla="*/ 32 w 100"/>
                <a:gd name="T5" fmla="*/ 0 h 55"/>
                <a:gd name="T6" fmla="*/ 0 w 100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55">
                  <a:moveTo>
                    <a:pt x="0" y="55"/>
                  </a:moveTo>
                  <a:cubicBezTo>
                    <a:pt x="100" y="55"/>
                    <a:pt x="100" y="55"/>
                    <a:pt x="100" y="55"/>
                  </a:cubicBezTo>
                  <a:cubicBezTo>
                    <a:pt x="87" y="28"/>
                    <a:pt x="62" y="7"/>
                    <a:pt x="32" y="0"/>
                  </a:cubicBez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0" name="Freeform 15"/>
            <p:cNvSpPr/>
            <p:nvPr/>
          </p:nvSpPr>
          <p:spPr bwMode="auto">
            <a:xfrm>
              <a:off x="4230688" y="2036763"/>
              <a:ext cx="320675" cy="334962"/>
            </a:xfrm>
            <a:custGeom>
              <a:avLst/>
              <a:gdLst>
                <a:gd name="T0" fmla="*/ 32 w 84"/>
                <a:gd name="T1" fmla="*/ 88 h 88"/>
                <a:gd name="T2" fmla="*/ 84 w 84"/>
                <a:gd name="T3" fmla="*/ 0 h 88"/>
                <a:gd name="T4" fmla="*/ 74 w 84"/>
                <a:gd name="T5" fmla="*/ 0 h 88"/>
                <a:gd name="T6" fmla="*/ 0 w 84"/>
                <a:gd name="T7" fmla="*/ 33 h 88"/>
                <a:gd name="T8" fmla="*/ 32 w 84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8">
                  <a:moveTo>
                    <a:pt x="32" y="88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1" y="0"/>
                    <a:pt x="77" y="0"/>
                    <a:pt x="74" y="0"/>
                  </a:cubicBezTo>
                  <a:cubicBezTo>
                    <a:pt x="44" y="0"/>
                    <a:pt x="18" y="13"/>
                    <a:pt x="0" y="33"/>
                  </a:cubicBezTo>
                  <a:lnTo>
                    <a:pt x="3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1" name="Freeform 16"/>
            <p:cNvSpPr/>
            <p:nvPr/>
          </p:nvSpPr>
          <p:spPr bwMode="auto">
            <a:xfrm>
              <a:off x="4170363" y="2570163"/>
              <a:ext cx="381000" cy="215900"/>
            </a:xfrm>
            <a:custGeom>
              <a:avLst/>
              <a:gdLst>
                <a:gd name="T0" fmla="*/ 69 w 100"/>
                <a:gd name="T1" fmla="*/ 55 h 57"/>
                <a:gd name="T2" fmla="*/ 100 w 100"/>
                <a:gd name="T3" fmla="*/ 0 h 57"/>
                <a:gd name="T4" fmla="*/ 0 w 100"/>
                <a:gd name="T5" fmla="*/ 0 h 57"/>
                <a:gd name="T6" fmla="*/ 71 w 100"/>
                <a:gd name="T7" fmla="*/ 57 h 57"/>
                <a:gd name="T8" fmla="*/ 69 w 100"/>
                <a:gd name="T9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57">
                  <a:moveTo>
                    <a:pt x="69" y="55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9"/>
                    <a:pt x="39" y="50"/>
                    <a:pt x="71" y="57"/>
                  </a:cubicBezTo>
                  <a:lnTo>
                    <a:pt x="6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2" name="Freeform 17"/>
            <p:cNvSpPr/>
            <p:nvPr/>
          </p:nvSpPr>
          <p:spPr bwMode="auto">
            <a:xfrm>
              <a:off x="4630738" y="2298700"/>
              <a:ext cx="258762" cy="331787"/>
            </a:xfrm>
            <a:custGeom>
              <a:avLst/>
              <a:gdLst>
                <a:gd name="T0" fmla="*/ 0 w 68"/>
                <a:gd name="T1" fmla="*/ 0 h 87"/>
                <a:gd name="T2" fmla="*/ 50 w 68"/>
                <a:gd name="T3" fmla="*/ 87 h 87"/>
                <a:gd name="T4" fmla="*/ 68 w 68"/>
                <a:gd name="T5" fmla="*/ 30 h 87"/>
                <a:gd name="T6" fmla="*/ 64 w 68"/>
                <a:gd name="T7" fmla="*/ 0 h 87"/>
                <a:gd name="T8" fmla="*/ 0 w 6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7">
                  <a:moveTo>
                    <a:pt x="0" y="0"/>
                  </a:moveTo>
                  <a:cubicBezTo>
                    <a:pt x="50" y="87"/>
                    <a:pt x="50" y="87"/>
                    <a:pt x="50" y="87"/>
                  </a:cubicBezTo>
                  <a:cubicBezTo>
                    <a:pt x="62" y="71"/>
                    <a:pt x="68" y="51"/>
                    <a:pt x="68" y="30"/>
                  </a:cubicBezTo>
                  <a:cubicBezTo>
                    <a:pt x="68" y="20"/>
                    <a:pt x="67" y="9"/>
                    <a:pt x="6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3" name="Freeform 18"/>
            <p:cNvSpPr/>
            <p:nvPr/>
          </p:nvSpPr>
          <p:spPr bwMode="auto">
            <a:xfrm>
              <a:off x="4478338" y="2459038"/>
              <a:ext cx="312737" cy="331787"/>
            </a:xfrm>
            <a:custGeom>
              <a:avLst/>
              <a:gdLst>
                <a:gd name="T0" fmla="*/ 50 w 82"/>
                <a:gd name="T1" fmla="*/ 0 h 87"/>
                <a:gd name="T2" fmla="*/ 0 w 82"/>
                <a:gd name="T3" fmla="*/ 87 h 87"/>
                <a:gd name="T4" fmla="*/ 9 w 82"/>
                <a:gd name="T5" fmla="*/ 87 h 87"/>
                <a:gd name="T6" fmla="*/ 82 w 82"/>
                <a:gd name="T7" fmla="*/ 55 h 87"/>
                <a:gd name="T8" fmla="*/ 50 w 82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7">
                  <a:moveTo>
                    <a:pt x="5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3" y="87"/>
                    <a:pt x="6" y="87"/>
                    <a:pt x="9" y="87"/>
                  </a:cubicBezTo>
                  <a:cubicBezTo>
                    <a:pt x="38" y="87"/>
                    <a:pt x="64" y="75"/>
                    <a:pt x="82" y="55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214" name="组合 213"/>
          <p:cNvGrpSpPr/>
          <p:nvPr/>
        </p:nvGrpSpPr>
        <p:grpSpPr>
          <a:xfrm rot="0" flipH="1">
            <a:off x="9721850" y="2750820"/>
            <a:ext cx="177800" cy="177800"/>
            <a:chOff x="4135438" y="2036763"/>
            <a:chExt cx="754062" cy="754062"/>
          </a:xfrm>
          <a:solidFill>
            <a:srgbClr val="DC6E00"/>
          </a:solidFill>
        </p:grpSpPr>
        <p:sp>
          <p:nvSpPr>
            <p:cNvPr id="215" name="Freeform 13"/>
            <p:cNvSpPr/>
            <p:nvPr/>
          </p:nvSpPr>
          <p:spPr bwMode="auto">
            <a:xfrm>
              <a:off x="4135438" y="2203450"/>
              <a:ext cx="258762" cy="320675"/>
            </a:xfrm>
            <a:custGeom>
              <a:avLst/>
              <a:gdLst>
                <a:gd name="T0" fmla="*/ 68 w 68"/>
                <a:gd name="T1" fmla="*/ 84 h 84"/>
                <a:gd name="T2" fmla="*/ 17 w 68"/>
                <a:gd name="T3" fmla="*/ 0 h 84"/>
                <a:gd name="T4" fmla="*/ 0 w 68"/>
                <a:gd name="T5" fmla="*/ 55 h 84"/>
                <a:gd name="T6" fmla="*/ 4 w 68"/>
                <a:gd name="T7" fmla="*/ 84 h 84"/>
                <a:gd name="T8" fmla="*/ 68 w 68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4">
                  <a:moveTo>
                    <a:pt x="68" y="8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6" y="15"/>
                    <a:pt x="0" y="34"/>
                    <a:pt x="0" y="55"/>
                  </a:cubicBezTo>
                  <a:cubicBezTo>
                    <a:pt x="0" y="65"/>
                    <a:pt x="1" y="75"/>
                    <a:pt x="4" y="84"/>
                  </a:cubicBezTo>
                  <a:lnTo>
                    <a:pt x="68" y="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6" name="Freeform 14"/>
            <p:cNvSpPr/>
            <p:nvPr/>
          </p:nvSpPr>
          <p:spPr bwMode="auto">
            <a:xfrm>
              <a:off x="4475163" y="2043113"/>
              <a:ext cx="381000" cy="209550"/>
            </a:xfrm>
            <a:custGeom>
              <a:avLst/>
              <a:gdLst>
                <a:gd name="T0" fmla="*/ 0 w 100"/>
                <a:gd name="T1" fmla="*/ 55 h 55"/>
                <a:gd name="T2" fmla="*/ 100 w 100"/>
                <a:gd name="T3" fmla="*/ 55 h 55"/>
                <a:gd name="T4" fmla="*/ 32 w 100"/>
                <a:gd name="T5" fmla="*/ 0 h 55"/>
                <a:gd name="T6" fmla="*/ 0 w 100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55">
                  <a:moveTo>
                    <a:pt x="0" y="55"/>
                  </a:moveTo>
                  <a:cubicBezTo>
                    <a:pt x="100" y="55"/>
                    <a:pt x="100" y="55"/>
                    <a:pt x="100" y="55"/>
                  </a:cubicBezTo>
                  <a:cubicBezTo>
                    <a:pt x="87" y="28"/>
                    <a:pt x="62" y="7"/>
                    <a:pt x="32" y="0"/>
                  </a:cubicBez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7" name="Freeform 15"/>
            <p:cNvSpPr/>
            <p:nvPr/>
          </p:nvSpPr>
          <p:spPr bwMode="auto">
            <a:xfrm>
              <a:off x="4230688" y="2036763"/>
              <a:ext cx="320675" cy="334962"/>
            </a:xfrm>
            <a:custGeom>
              <a:avLst/>
              <a:gdLst>
                <a:gd name="T0" fmla="*/ 32 w 84"/>
                <a:gd name="T1" fmla="*/ 88 h 88"/>
                <a:gd name="T2" fmla="*/ 84 w 84"/>
                <a:gd name="T3" fmla="*/ 0 h 88"/>
                <a:gd name="T4" fmla="*/ 74 w 84"/>
                <a:gd name="T5" fmla="*/ 0 h 88"/>
                <a:gd name="T6" fmla="*/ 0 w 84"/>
                <a:gd name="T7" fmla="*/ 33 h 88"/>
                <a:gd name="T8" fmla="*/ 32 w 84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8">
                  <a:moveTo>
                    <a:pt x="32" y="88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1" y="0"/>
                    <a:pt x="77" y="0"/>
                    <a:pt x="74" y="0"/>
                  </a:cubicBezTo>
                  <a:cubicBezTo>
                    <a:pt x="44" y="0"/>
                    <a:pt x="18" y="13"/>
                    <a:pt x="0" y="33"/>
                  </a:cubicBezTo>
                  <a:lnTo>
                    <a:pt x="3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8" name="Freeform 16"/>
            <p:cNvSpPr/>
            <p:nvPr/>
          </p:nvSpPr>
          <p:spPr bwMode="auto">
            <a:xfrm>
              <a:off x="4170363" y="2570163"/>
              <a:ext cx="381000" cy="215900"/>
            </a:xfrm>
            <a:custGeom>
              <a:avLst/>
              <a:gdLst>
                <a:gd name="T0" fmla="*/ 69 w 100"/>
                <a:gd name="T1" fmla="*/ 55 h 57"/>
                <a:gd name="T2" fmla="*/ 100 w 100"/>
                <a:gd name="T3" fmla="*/ 0 h 57"/>
                <a:gd name="T4" fmla="*/ 0 w 100"/>
                <a:gd name="T5" fmla="*/ 0 h 57"/>
                <a:gd name="T6" fmla="*/ 71 w 100"/>
                <a:gd name="T7" fmla="*/ 57 h 57"/>
                <a:gd name="T8" fmla="*/ 69 w 100"/>
                <a:gd name="T9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57">
                  <a:moveTo>
                    <a:pt x="69" y="55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9"/>
                    <a:pt x="39" y="50"/>
                    <a:pt x="71" y="57"/>
                  </a:cubicBezTo>
                  <a:lnTo>
                    <a:pt x="6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9" name="Freeform 17"/>
            <p:cNvSpPr/>
            <p:nvPr/>
          </p:nvSpPr>
          <p:spPr bwMode="auto">
            <a:xfrm>
              <a:off x="4630738" y="2298700"/>
              <a:ext cx="258762" cy="331787"/>
            </a:xfrm>
            <a:custGeom>
              <a:avLst/>
              <a:gdLst>
                <a:gd name="T0" fmla="*/ 0 w 68"/>
                <a:gd name="T1" fmla="*/ 0 h 87"/>
                <a:gd name="T2" fmla="*/ 50 w 68"/>
                <a:gd name="T3" fmla="*/ 87 h 87"/>
                <a:gd name="T4" fmla="*/ 68 w 68"/>
                <a:gd name="T5" fmla="*/ 30 h 87"/>
                <a:gd name="T6" fmla="*/ 64 w 68"/>
                <a:gd name="T7" fmla="*/ 0 h 87"/>
                <a:gd name="T8" fmla="*/ 0 w 6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87">
                  <a:moveTo>
                    <a:pt x="0" y="0"/>
                  </a:moveTo>
                  <a:cubicBezTo>
                    <a:pt x="50" y="87"/>
                    <a:pt x="50" y="87"/>
                    <a:pt x="50" y="87"/>
                  </a:cubicBezTo>
                  <a:cubicBezTo>
                    <a:pt x="62" y="71"/>
                    <a:pt x="68" y="51"/>
                    <a:pt x="68" y="30"/>
                  </a:cubicBezTo>
                  <a:cubicBezTo>
                    <a:pt x="68" y="20"/>
                    <a:pt x="67" y="9"/>
                    <a:pt x="6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0" name="Freeform 18"/>
            <p:cNvSpPr/>
            <p:nvPr/>
          </p:nvSpPr>
          <p:spPr bwMode="auto">
            <a:xfrm>
              <a:off x="4478338" y="2459038"/>
              <a:ext cx="312737" cy="331787"/>
            </a:xfrm>
            <a:custGeom>
              <a:avLst/>
              <a:gdLst>
                <a:gd name="T0" fmla="*/ 50 w 82"/>
                <a:gd name="T1" fmla="*/ 0 h 87"/>
                <a:gd name="T2" fmla="*/ 0 w 82"/>
                <a:gd name="T3" fmla="*/ 87 h 87"/>
                <a:gd name="T4" fmla="*/ 9 w 82"/>
                <a:gd name="T5" fmla="*/ 87 h 87"/>
                <a:gd name="T6" fmla="*/ 82 w 82"/>
                <a:gd name="T7" fmla="*/ 55 h 87"/>
                <a:gd name="T8" fmla="*/ 50 w 82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7">
                  <a:moveTo>
                    <a:pt x="5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3" y="87"/>
                    <a:pt x="6" y="87"/>
                    <a:pt x="9" y="87"/>
                  </a:cubicBezTo>
                  <a:cubicBezTo>
                    <a:pt x="38" y="87"/>
                    <a:pt x="64" y="75"/>
                    <a:pt x="82" y="55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5" name="页脚占位符 94"/>
          <p:cNvSpPr>
            <a:spLocks noGrp="1"/>
          </p:cNvSpPr>
          <p:nvPr>
            <p:ph type="ftr" sz="quarter" idx="11"/>
          </p:nvPr>
        </p:nvSpPr>
        <p:spPr>
          <a:xfrm>
            <a:off x="5857875" y="6275070"/>
            <a:ext cx="652780" cy="206375"/>
          </a:xfrm>
        </p:spPr>
        <p:txBody>
          <a:bodyPr/>
          <a:lstStyle/>
          <a:p>
            <a:r>
              <a:rPr lang="en-US" altLang="zh-CN" baseline="30000" dirty="0">
                <a:sym typeface="+mn-ea"/>
              </a:rPr>
              <a:t>mealprep®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  <p:bldLst>
      <p:bldP spid="131" grpId="1"/>
      <p:bldP spid="132" grpId="1"/>
      <p:bldP spid="133" grpId="1"/>
      <p:bldP spid="15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52"/>
          <p:cNvSpPr/>
          <p:nvPr>
            <p:custDataLst>
              <p:tags r:id="rId2"/>
            </p:custDataLst>
          </p:nvPr>
        </p:nvSpPr>
        <p:spPr>
          <a:xfrm>
            <a:off x="3211195" y="1921510"/>
            <a:ext cx="1371600" cy="15875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31" name="Rectangle 60"/>
          <p:cNvSpPr/>
          <p:nvPr>
            <p:custDataLst>
              <p:tags r:id="rId3"/>
            </p:custDataLst>
          </p:nvPr>
        </p:nvSpPr>
        <p:spPr>
          <a:xfrm>
            <a:off x="2896870" y="1610995"/>
            <a:ext cx="2626995" cy="4978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</a:rPr>
              <a:t>1 	</a:t>
            </a: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个针对白领高发健康问题的</a:t>
            </a:r>
            <a:r>
              <a:rPr lang="zh-CN" altLang="en-US" sz="12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主题</a:t>
            </a:r>
            <a:r>
              <a:rPr lang="en-US" altLang="zh-CN" sz="12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meal-prep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，如 </a:t>
            </a: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我没有秃</a:t>
            </a: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”</a:t>
            </a:r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2" name="Rectangle 61"/>
          <p:cNvSpPr/>
          <p:nvPr>
            <p:custDataLst>
              <p:tags r:id="rId4"/>
            </p:custDataLst>
          </p:nvPr>
        </p:nvSpPr>
        <p:spPr>
          <a:xfrm>
            <a:off x="3565525" y="2125980"/>
            <a:ext cx="2541270" cy="1657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</a:rPr>
              <a:t>2 	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轻食</a:t>
            </a: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茶饮</a:t>
            </a:r>
            <a:r>
              <a:rPr lang="zh-CN" altLang="en-US" sz="12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方便食品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淘宝</a:t>
            </a: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超市零售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3" name="Rectangle 62"/>
          <p:cNvSpPr/>
          <p:nvPr>
            <p:custDataLst>
              <p:tags r:id="rId5"/>
            </p:custDataLst>
          </p:nvPr>
        </p:nvSpPr>
        <p:spPr>
          <a:xfrm>
            <a:off x="3912235" y="2444750"/>
            <a:ext cx="2447925" cy="6642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</a:rPr>
              <a:t>3 	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特殊人群特色饮食供应，</a:t>
            </a:r>
            <a:r>
              <a:rPr lang="zh-CN" altLang="en-US" sz="12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如月子餐、糖友餐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、健身餐，与其他机构合作，占领细分市场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" name="Line 86"/>
          <p:cNvSpPr/>
          <p:nvPr>
            <p:custDataLst>
              <p:tags r:id="rId6"/>
            </p:custDataLst>
          </p:nvPr>
        </p:nvSpPr>
        <p:spPr>
          <a:xfrm flipH="1" flipV="1">
            <a:off x="2287270" y="1116330"/>
            <a:ext cx="20320" cy="2568575"/>
          </a:xfrm>
          <a:prstGeom prst="line">
            <a:avLst/>
          </a:prstGeom>
          <a:ln w="2857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55" name="组合 154"/>
          <p:cNvGrpSpPr/>
          <p:nvPr/>
        </p:nvGrpSpPr>
        <p:grpSpPr>
          <a:xfrm rot="0">
            <a:off x="207645" y="1670685"/>
            <a:ext cx="4180205" cy="3912870"/>
            <a:chOff x="6193" y="3373"/>
            <a:chExt cx="6583" cy="6162"/>
          </a:xfrm>
        </p:grpSpPr>
        <p:graphicFrame>
          <p:nvGraphicFramePr>
            <p:cNvPr id="156" name="图表 155"/>
            <p:cNvGraphicFramePr/>
            <p:nvPr/>
          </p:nvGraphicFramePr>
          <p:xfrm>
            <a:off x="6193" y="3373"/>
            <a:ext cx="6583" cy="6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57" name="文本框 156"/>
            <p:cNvSpPr txBox="1"/>
            <p:nvPr/>
          </p:nvSpPr>
          <p:spPr>
            <a:xfrm rot="1740000">
              <a:off x="10412" y="4145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</a:rPr>
                <a:t>产品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 rot="900000" flipH="1">
            <a:off x="1172845" y="2387600"/>
            <a:ext cx="2272030" cy="2414905"/>
            <a:chOff x="6817" y="2642"/>
            <a:chExt cx="5754" cy="6117"/>
          </a:xfrm>
        </p:grpSpPr>
        <p:sp>
          <p:nvSpPr>
            <p:cNvPr id="162" name="椭圆 161"/>
            <p:cNvSpPr/>
            <p:nvPr/>
          </p:nvSpPr>
          <p:spPr>
            <a:xfrm>
              <a:off x="6817" y="2827"/>
              <a:ext cx="5754" cy="5754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914400">
                <a:defRPr/>
              </a:pPr>
              <a:endParaRPr lang="zh-CN" altLang="en-US" sz="2800">
                <a:solidFill>
                  <a:schemeClr val="tx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63" name="半闭框 162"/>
            <p:cNvSpPr/>
            <p:nvPr/>
          </p:nvSpPr>
          <p:spPr>
            <a:xfrm rot="18922839">
              <a:off x="9676" y="2642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4" name="半闭框 163"/>
            <p:cNvSpPr/>
            <p:nvPr/>
          </p:nvSpPr>
          <p:spPr>
            <a:xfrm rot="15054099">
              <a:off x="7026" y="4041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5" name="半闭框 164"/>
            <p:cNvSpPr/>
            <p:nvPr/>
          </p:nvSpPr>
          <p:spPr>
            <a:xfrm rot="11981181">
              <a:off x="6931" y="6774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6" name="半闭框 165"/>
            <p:cNvSpPr/>
            <p:nvPr/>
          </p:nvSpPr>
          <p:spPr>
            <a:xfrm rot="8111514">
              <a:off x="9238" y="8390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7" name="半闭框 166"/>
            <p:cNvSpPr/>
            <p:nvPr/>
          </p:nvSpPr>
          <p:spPr>
            <a:xfrm rot="4949669">
              <a:off x="11957" y="6964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半闭框 167"/>
            <p:cNvSpPr/>
            <p:nvPr/>
          </p:nvSpPr>
          <p:spPr>
            <a:xfrm>
              <a:off x="12132" y="4207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5" name="页脚占位符 94"/>
          <p:cNvSpPr>
            <a:spLocks noGrp="1"/>
          </p:cNvSpPr>
          <p:nvPr>
            <p:ph type="ftr" sz="quarter" idx="11"/>
          </p:nvPr>
        </p:nvSpPr>
        <p:spPr>
          <a:xfrm>
            <a:off x="5857875" y="6275070"/>
            <a:ext cx="652780" cy="206375"/>
          </a:xfrm>
        </p:spPr>
        <p:txBody>
          <a:bodyPr/>
          <a:lstStyle/>
          <a:p>
            <a:r>
              <a:rPr lang="en-US" altLang="zh-CN" baseline="30000" dirty="0">
                <a:sym typeface="+mn-ea"/>
              </a:rPr>
              <a:t>mealprep®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/>
          </a:p>
        </p:txBody>
      </p:sp>
      <p:pic>
        <p:nvPicPr>
          <p:cNvPr id="6" name="图片 5" descr="C:\Users\Kristy\Desktop\timg.giftim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247198" y="3750310"/>
            <a:ext cx="1536065" cy="15360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53200" y="-8255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buClrTx/>
              <a:buSzTx/>
              <a:buFontTx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27900" y="1558290"/>
            <a:ext cx="3659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 sz="2800" b="1">
                <a:solidFill>
                  <a:schemeClr val="bg1"/>
                </a:solidFill>
                <a:sym typeface="+mn-ea"/>
              </a:rPr>
              <a:t>食疗</a:t>
            </a:r>
            <a:r>
              <a:rPr lang="en-US" altLang="zh-CN" sz="2800" b="1">
                <a:solidFill>
                  <a:schemeClr val="bg1"/>
                </a:solidFill>
                <a:sym typeface="+mn-ea"/>
              </a:rPr>
              <a:t>”</a:t>
            </a:r>
            <a:r>
              <a:rPr lang="zh-CN" altLang="en-US" sz="2800" b="1">
                <a:solidFill>
                  <a:schemeClr val="bg1"/>
                </a:solidFill>
                <a:sym typeface="+mn-ea"/>
              </a:rPr>
              <a:t>主题meal-prep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 rot="20460000">
            <a:off x="6730365" y="286385"/>
            <a:ext cx="1362710" cy="88963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>
                <a:gd name="adj" fmla="val 51639"/>
              </a:avLst>
            </a:prstTxWarp>
            <a:spAutoFit/>
          </a:bodyPr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product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  <a:p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17255" y="4087495"/>
            <a:ext cx="12814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400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月子餐糖友餐</a:t>
            </a:r>
            <a:r>
              <a:rPr lang="zh-CN" altLang="en-US" sz="2400" b="1">
                <a:solidFill>
                  <a:schemeClr val="bg1"/>
                </a:solidFill>
                <a:sym typeface="+mn-ea"/>
              </a:rPr>
              <a:t>健身餐</a:t>
            </a:r>
            <a:endParaRPr lang="zh-CN" altLang="en-US"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91045" y="3025775"/>
            <a:ext cx="50133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 b="1">
                <a:solidFill>
                  <a:schemeClr val="bg1"/>
                </a:solidFill>
              </a:rPr>
              <a:t>类似方便火锅の</a:t>
            </a:r>
            <a:r>
              <a:rPr lang="zh-CN" altLang="en-US" sz="2800" b="1">
                <a:solidFill>
                  <a:schemeClr val="bg1"/>
                </a:solidFill>
              </a:rPr>
              <a:t>方便轻食</a:t>
            </a:r>
            <a:r>
              <a:rPr lang="en-US" altLang="zh-CN" sz="2800" b="1">
                <a:solidFill>
                  <a:schemeClr val="bg1"/>
                </a:solidFill>
              </a:rPr>
              <a:t>+</a:t>
            </a:r>
            <a:r>
              <a:rPr lang="zh-CN" altLang="en-US" sz="2800" b="1">
                <a:solidFill>
                  <a:schemeClr val="bg1"/>
                </a:solidFill>
              </a:rPr>
              <a:t>茶饮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69" name="Text Box 83"/>
          <p:cNvSpPr txBox="1"/>
          <p:nvPr>
            <p:custDataLst>
              <p:tags r:id="rId8"/>
            </p:custDataLst>
          </p:nvPr>
        </p:nvSpPr>
        <p:spPr>
          <a:xfrm>
            <a:off x="2562860" y="2738755"/>
            <a:ext cx="589280" cy="20129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单点突破</a:t>
            </a:r>
            <a:endParaRPr lang="en-US" altLang="zh-CN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/>
      <p:bldP spid="133" grpId="1"/>
      <p:bldP spid="5" grpId="0"/>
      <p:bldP spid="5" grpId="1"/>
      <p:bldP spid="17" grpId="0"/>
      <p:bldP spid="17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8"/>
          <p:cNvSpPr txBox="1"/>
          <p:nvPr/>
        </p:nvSpPr>
        <p:spPr>
          <a:xfrm>
            <a:off x="3256280" y="608965"/>
            <a:ext cx="5679440" cy="349948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中国风主题餐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我没有秃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睡个好觉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长命百岁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应酬急救包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美人内养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东方辣味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命里缺菜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亚历山大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东方香料、花茶果茶、中药食疗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汁、香料熏蒸、煲汤等手法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38755" y="4547235"/>
            <a:ext cx="6852920" cy="1823085"/>
            <a:chOff x="4322" y="6549"/>
            <a:chExt cx="10792" cy="2871"/>
          </a:xfrm>
        </p:grpSpPr>
        <p:grpSp>
          <p:nvGrpSpPr>
            <p:cNvPr id="14" name="组合 13"/>
            <p:cNvGrpSpPr/>
            <p:nvPr/>
          </p:nvGrpSpPr>
          <p:grpSpPr>
            <a:xfrm>
              <a:off x="9185" y="6549"/>
              <a:ext cx="1681" cy="1505"/>
              <a:chOff x="5465642" y="1881487"/>
              <a:chExt cx="1687482" cy="1510256"/>
            </a:xfrm>
          </p:grpSpPr>
          <p:sp>
            <p:nvSpPr>
              <p:cNvPr id="15" name="矩形 2"/>
              <p:cNvSpPr/>
              <p:nvPr/>
            </p:nvSpPr>
            <p:spPr>
              <a:xfrm rot="18000000">
                <a:off x="5971193" y="2209811"/>
                <a:ext cx="1216578" cy="1147285"/>
              </a:xfrm>
              <a:prstGeom prst="rect">
                <a:avLst/>
              </a:prstGeom>
              <a:gradFill>
                <a:gsLst>
                  <a:gs pos="23000">
                    <a:srgbClr val="A42E2E"/>
                  </a:gs>
                  <a:gs pos="100000">
                    <a:srgbClr val="CC4B4A">
                      <a:alpha val="0"/>
                      <a:lumMod val="0"/>
                      <a:lumOff val="100000"/>
                    </a:srgbClr>
                  </a:gs>
                  <a:gs pos="74000">
                    <a:srgbClr val="CC4B4A">
                      <a:alpha val="0"/>
                    </a:srgbClr>
                  </a:gs>
                </a:gsLst>
                <a:lin ang="66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8" name="组合 17"/>
              <p:cNvGrpSpPr/>
              <p:nvPr userDrawn="1"/>
            </p:nvGrpSpPr>
            <p:grpSpPr>
              <a:xfrm>
                <a:off x="5465642" y="1881487"/>
                <a:ext cx="1217540" cy="1217544"/>
                <a:chOff x="5465642" y="1894187"/>
                <a:chExt cx="1217540" cy="1217544"/>
              </a:xfrm>
              <a:effectLst/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466012" y="1894559"/>
                  <a:ext cx="1216800" cy="1216800"/>
                </a:xfrm>
                <a:prstGeom prst="ellipse">
                  <a:avLst/>
                </a:prstGeom>
                <a:solidFill>
                  <a:srgbClr val="D74B4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0" name="Freeform 18"/>
                <p:cNvSpPr>
                  <a:spLocks noEditPoints="1"/>
                </p:cNvSpPr>
                <p:nvPr userDrawn="1"/>
              </p:nvSpPr>
              <p:spPr bwMode="auto">
                <a:xfrm>
                  <a:off x="5465642" y="1894187"/>
                  <a:ext cx="1217540" cy="1217544"/>
                </a:xfrm>
                <a:custGeom>
                  <a:avLst/>
                  <a:gdLst>
                    <a:gd name="T0" fmla="*/ 344 w 687"/>
                    <a:gd name="T1" fmla="*/ 0 h 685"/>
                    <a:gd name="T2" fmla="*/ 344 w 687"/>
                    <a:gd name="T3" fmla="*/ 0 h 685"/>
                    <a:gd name="T4" fmla="*/ 0 w 687"/>
                    <a:gd name="T5" fmla="*/ 344 h 685"/>
                    <a:gd name="T6" fmla="*/ 209 w 687"/>
                    <a:gd name="T7" fmla="*/ 659 h 685"/>
                    <a:gd name="T8" fmla="*/ 210 w 687"/>
                    <a:gd name="T9" fmla="*/ 648 h 685"/>
                    <a:gd name="T10" fmla="*/ 260 w 687"/>
                    <a:gd name="T11" fmla="*/ 402 h 685"/>
                    <a:gd name="T12" fmla="*/ 362 w 687"/>
                    <a:gd name="T13" fmla="*/ 334 h 685"/>
                    <a:gd name="T14" fmla="*/ 430 w 687"/>
                    <a:gd name="T15" fmla="*/ 436 h 685"/>
                    <a:gd name="T16" fmla="*/ 380 w 687"/>
                    <a:gd name="T17" fmla="*/ 682 h 685"/>
                    <a:gd name="T18" fmla="*/ 379 w 687"/>
                    <a:gd name="T19" fmla="*/ 685 h 685"/>
                    <a:gd name="T20" fmla="*/ 687 w 687"/>
                    <a:gd name="T21" fmla="*/ 344 h 685"/>
                    <a:gd name="T22" fmla="*/ 344 w 687"/>
                    <a:gd name="T23" fmla="*/ 0 h 685"/>
                    <a:gd name="T24" fmla="*/ 388 w 687"/>
                    <a:gd name="T25" fmla="*/ 293 h 685"/>
                    <a:gd name="T26" fmla="*/ 299 w 687"/>
                    <a:gd name="T27" fmla="*/ 204 h 685"/>
                    <a:gd name="T28" fmla="*/ 388 w 687"/>
                    <a:gd name="T29" fmla="*/ 115 h 685"/>
                    <a:gd name="T30" fmla="*/ 477 w 687"/>
                    <a:gd name="T31" fmla="*/ 204 h 685"/>
                    <a:gd name="T32" fmla="*/ 388 w 687"/>
                    <a:gd name="T33" fmla="*/ 29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87" h="685">
                      <a:moveTo>
                        <a:pt x="344" y="0"/>
                      </a:moveTo>
                      <a:cubicBezTo>
                        <a:pt x="344" y="0"/>
                        <a:pt x="344" y="0"/>
                        <a:pt x="344" y="0"/>
                      </a:cubicBezTo>
                      <a:cubicBezTo>
                        <a:pt x="155" y="0"/>
                        <a:pt x="0" y="155"/>
                        <a:pt x="0" y="344"/>
                      </a:cubicBezTo>
                      <a:cubicBezTo>
                        <a:pt x="0" y="485"/>
                        <a:pt x="86" y="607"/>
                        <a:pt x="209" y="659"/>
                      </a:cubicBezTo>
                      <a:cubicBezTo>
                        <a:pt x="209" y="656"/>
                        <a:pt x="209" y="652"/>
                        <a:pt x="210" y="648"/>
                      </a:cubicBezTo>
                      <a:cubicBezTo>
                        <a:pt x="260" y="402"/>
                        <a:pt x="260" y="402"/>
                        <a:pt x="260" y="402"/>
                      </a:cubicBezTo>
                      <a:cubicBezTo>
                        <a:pt x="269" y="355"/>
                        <a:pt x="315" y="325"/>
                        <a:pt x="362" y="334"/>
                      </a:cubicBezTo>
                      <a:cubicBezTo>
                        <a:pt x="409" y="344"/>
                        <a:pt x="439" y="390"/>
                        <a:pt x="430" y="436"/>
                      </a:cubicBezTo>
                      <a:cubicBezTo>
                        <a:pt x="380" y="682"/>
                        <a:pt x="380" y="682"/>
                        <a:pt x="380" y="682"/>
                      </a:cubicBezTo>
                      <a:cubicBezTo>
                        <a:pt x="379" y="684"/>
                        <a:pt x="379" y="684"/>
                        <a:pt x="379" y="685"/>
                      </a:cubicBezTo>
                      <a:cubicBezTo>
                        <a:pt x="551" y="668"/>
                        <a:pt x="687" y="521"/>
                        <a:pt x="687" y="344"/>
                      </a:cubicBezTo>
                      <a:cubicBezTo>
                        <a:pt x="687" y="155"/>
                        <a:pt x="533" y="0"/>
                        <a:pt x="344" y="0"/>
                      </a:cubicBezTo>
                      <a:close/>
                      <a:moveTo>
                        <a:pt x="388" y="293"/>
                      </a:moveTo>
                      <a:cubicBezTo>
                        <a:pt x="339" y="293"/>
                        <a:pt x="299" y="253"/>
                        <a:pt x="299" y="204"/>
                      </a:cubicBezTo>
                      <a:cubicBezTo>
                        <a:pt x="299" y="155"/>
                        <a:pt x="339" y="115"/>
                        <a:pt x="388" y="115"/>
                      </a:cubicBezTo>
                      <a:cubicBezTo>
                        <a:pt x="437" y="115"/>
                        <a:pt x="477" y="155"/>
                        <a:pt x="477" y="204"/>
                      </a:cubicBezTo>
                      <a:cubicBezTo>
                        <a:pt x="477" y="253"/>
                        <a:pt x="437" y="293"/>
                        <a:pt x="388" y="2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22" name="副标题 9"/>
            <p:cNvSpPr txBox="1"/>
            <p:nvPr/>
          </p:nvSpPr>
          <p:spPr>
            <a:xfrm>
              <a:off x="4322" y="8430"/>
              <a:ext cx="10792" cy="99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1400" baseline="30000" dirty="0">
                  <a:sym typeface="+mn-ea"/>
                </a:rPr>
                <a:t>mealprep®</a:t>
              </a:r>
              <a:r>
                <a:rPr lang="en-US" altLang="zh-CN" sz="1400" dirty="0">
                  <a:sym typeface="+mn-ea"/>
                </a:rPr>
                <a:t> </a:t>
              </a:r>
              <a:br>
                <a:rPr lang="en-US" altLang="zh-CN" sz="1400" dirty="0">
                  <a:sym typeface="+mn-ea"/>
                </a:rPr>
              </a:br>
              <a:r>
                <a:rPr lang="zh-CN" altLang="en-US" sz="900" dirty="0">
                  <a:sym typeface="+mn-ea"/>
                </a:rPr>
                <a:t>功能性饮食创新坊</a:t>
              </a:r>
              <a:endParaRPr lang="zh-CN" altLang="en-US" sz="900" dirty="0"/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02" name="图片 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51340" y="163195"/>
            <a:ext cx="2003425" cy="15024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75" y="1787525"/>
            <a:ext cx="2000885" cy="1501140"/>
          </a:xfrm>
          <a:prstGeom prst="rect">
            <a:avLst/>
          </a:prstGeom>
        </p:spPr>
      </p:pic>
      <p:pic>
        <p:nvPicPr>
          <p:cNvPr id="5" name="图片 4" descr="v2-c394c877244cd679066ec76e57930594_hd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715" y="5064760"/>
            <a:ext cx="2046605" cy="1535430"/>
          </a:xfrm>
          <a:prstGeom prst="rect">
            <a:avLst/>
          </a:prstGeom>
        </p:spPr>
      </p:pic>
      <p:pic>
        <p:nvPicPr>
          <p:cNvPr id="8" name="图片 7" descr="v2-177b221525cdbb0b908df9c5832e4c8f_r[1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844675"/>
            <a:ext cx="2030730" cy="1523365"/>
          </a:xfrm>
          <a:prstGeom prst="rect">
            <a:avLst/>
          </a:prstGeom>
        </p:spPr>
      </p:pic>
      <p:pic>
        <p:nvPicPr>
          <p:cNvPr id="11" name="图片 10" descr="v2-fabd622d0adc1e3add7a1aebe715af74_hd[1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575" y="3368040"/>
            <a:ext cx="2001520" cy="1501775"/>
          </a:xfrm>
          <a:prstGeom prst="rect">
            <a:avLst/>
          </a:prstGeom>
        </p:spPr>
      </p:pic>
      <p:pic>
        <p:nvPicPr>
          <p:cNvPr id="12" name="图片 11" descr="v2-bab39b8959d14989b43e94119b1aa231_hd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45" y="163195"/>
            <a:ext cx="2034540" cy="1523365"/>
          </a:xfrm>
          <a:prstGeom prst="rect">
            <a:avLst/>
          </a:prstGeom>
        </p:spPr>
      </p:pic>
      <p:pic>
        <p:nvPicPr>
          <p:cNvPr id="13" name="图片 12" descr="v2-34f3a7619593c14f1e56649804092982_hd[1]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5" y="3484880"/>
            <a:ext cx="2053590" cy="1540510"/>
          </a:xfrm>
          <a:prstGeom prst="rect">
            <a:avLst/>
          </a:prstGeom>
        </p:spPr>
      </p:pic>
      <p:pic>
        <p:nvPicPr>
          <p:cNvPr id="16" name="图片 15" descr="v2-d37100b055d9cc0659eb11ab899ee6b8_hd[1]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35" y="5163185"/>
            <a:ext cx="2051050" cy="1536065"/>
          </a:xfrm>
          <a:prstGeom prst="rect">
            <a:avLst/>
          </a:prstGeom>
        </p:spPr>
      </p:pic>
      <p:pic>
        <p:nvPicPr>
          <p:cNvPr id="23" name="图片 22" descr="timgYW6AQN8R"/>
          <p:cNvPicPr>
            <a:picLocks noChangeAspect="1"/>
          </p:cNvPicPr>
          <p:nvPr/>
        </p:nvPicPr>
        <p:blipFill>
          <a:blip r:embed="rId9"/>
          <a:srcRect l="8672" t="21967" r="3664"/>
          <a:stretch>
            <a:fillRect/>
          </a:stretch>
        </p:blipFill>
        <p:spPr>
          <a:xfrm>
            <a:off x="7038340" y="5376545"/>
            <a:ext cx="2012950" cy="11957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0255" y="5375275"/>
            <a:ext cx="1843405" cy="1146175"/>
          </a:xfrm>
          <a:prstGeom prst="rect">
            <a:avLst/>
          </a:prstGeom>
        </p:spPr>
      </p:pic>
      <p:pic>
        <p:nvPicPr>
          <p:cNvPr id="4" name="图片 3" descr="v2-c394c877244cd679066ec76e57930594_hd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715" y="5043170"/>
            <a:ext cx="2046605" cy="1535430"/>
          </a:xfrm>
          <a:prstGeom prst="rect">
            <a:avLst/>
          </a:prstGeom>
        </p:spPr>
      </p:pic>
      <p:pic>
        <p:nvPicPr>
          <p:cNvPr id="6" name="图片 5" descr="v2-177b221525cdbb0b908df9c5832e4c8f_r[1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823085"/>
            <a:ext cx="2030730" cy="1523365"/>
          </a:xfrm>
          <a:prstGeom prst="rect">
            <a:avLst/>
          </a:prstGeom>
        </p:spPr>
      </p:pic>
      <p:pic>
        <p:nvPicPr>
          <p:cNvPr id="7" name="图片 6" descr="v2-fabd622d0adc1e3add7a1aebe715af74_hd[1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575" y="3346450"/>
            <a:ext cx="2001520" cy="1501775"/>
          </a:xfrm>
          <a:prstGeom prst="rect">
            <a:avLst/>
          </a:prstGeom>
        </p:spPr>
      </p:pic>
      <p:pic>
        <p:nvPicPr>
          <p:cNvPr id="10" name="图片 9" descr="v2-bab39b8959d14989b43e94119b1aa231_hd[1]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45" y="141605"/>
            <a:ext cx="2034540" cy="1523365"/>
          </a:xfrm>
          <a:prstGeom prst="rect">
            <a:avLst/>
          </a:prstGeom>
        </p:spPr>
      </p:pic>
      <p:pic>
        <p:nvPicPr>
          <p:cNvPr id="17" name="图片 16" descr="v2-34f3a7619593c14f1e56649804092982_hd[1]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5" y="3463290"/>
            <a:ext cx="2053590" cy="1540510"/>
          </a:xfrm>
          <a:prstGeom prst="rect">
            <a:avLst/>
          </a:prstGeom>
        </p:spPr>
      </p:pic>
      <p:pic>
        <p:nvPicPr>
          <p:cNvPr id="25" name="图片 24" descr="v2-d37100b055d9cc0659eb11ab899ee6b8_hd[1]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35" y="5141595"/>
            <a:ext cx="2051050" cy="15360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页脚占位符 94"/>
          <p:cNvSpPr>
            <a:spLocks noGrp="1"/>
          </p:cNvSpPr>
          <p:nvPr>
            <p:ph type="ftr" sz="quarter" idx="11"/>
          </p:nvPr>
        </p:nvSpPr>
        <p:spPr>
          <a:xfrm>
            <a:off x="5857875" y="6275070"/>
            <a:ext cx="652780" cy="206375"/>
          </a:xfrm>
        </p:spPr>
        <p:txBody>
          <a:bodyPr/>
          <a:lstStyle/>
          <a:p>
            <a:r>
              <a:rPr lang="en-US" altLang="zh-CN" baseline="30000" dirty="0">
                <a:sym typeface="+mn-ea"/>
              </a:rPr>
              <a:t>mealprep®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0">
            <a:off x="3621405" y="-139700"/>
            <a:ext cx="2236470" cy="3539490"/>
            <a:chOff x="5913" y="1509"/>
            <a:chExt cx="3522" cy="5574"/>
          </a:xfrm>
        </p:grpSpPr>
        <p:sp>
          <p:nvSpPr>
            <p:cNvPr id="146" name="Line 86"/>
            <p:cNvSpPr/>
            <p:nvPr>
              <p:custDataLst>
                <p:tags r:id="rId2"/>
              </p:custDataLst>
            </p:nvPr>
          </p:nvSpPr>
          <p:spPr>
            <a:xfrm flipH="1" flipV="1">
              <a:off x="9403" y="1509"/>
              <a:ext cx="32" cy="4045"/>
            </a:xfrm>
            <a:prstGeom prst="line">
              <a:avLst/>
            </a:prstGeom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" name="组合 3"/>
            <p:cNvGrpSpPr/>
            <p:nvPr/>
          </p:nvGrpSpPr>
          <p:grpSpPr>
            <a:xfrm>
              <a:off x="6559" y="3662"/>
              <a:ext cx="2876" cy="1300"/>
              <a:chOff x="6559" y="3662"/>
              <a:chExt cx="2876" cy="1300"/>
            </a:xfrm>
          </p:grpSpPr>
          <p:sp>
            <p:nvSpPr>
              <p:cNvPr id="134" name="Rectangle 63"/>
              <p:cNvSpPr/>
              <p:nvPr>
                <p:custDataLst>
                  <p:tags r:id="rId3"/>
                </p:custDataLst>
              </p:nvPr>
            </p:nvSpPr>
            <p:spPr>
              <a:xfrm>
                <a:off x="6559" y="3662"/>
                <a:ext cx="2877" cy="6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>
                <a:spAutoFit/>
              </a:bodyPr>
              <a:p>
                <a:pPr marL="142875" indent="-142875" algn="l" defTabSz="762000" eaLnBrk="0" hangingPunct="0">
                  <a:lnSpc>
                    <a:spcPct val="90000"/>
                  </a:lnSpc>
                </a:pPr>
                <a:r>
                  <a:rPr lang="en-US" altLang="zh-CN" sz="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4 	</a:t>
                </a:r>
                <a:r>
                  <a:rPr lang="zh-CN" altLang="en-US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大数据饮食规划平台上线：只要注册会员，就能</a:t>
                </a:r>
                <a:r>
                  <a:rPr lang="zh-CN" altLang="en-US" sz="800" b="1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永久免费定制私人菜单</a:t>
                </a:r>
                <a:r>
                  <a:rPr lang="zh-CN" altLang="en-US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，人工智能营养师</a:t>
                </a:r>
                <a:endPara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marL="142875" indent="-142875" algn="l" defTabSz="762000" eaLnBrk="0" hangingPunct="0">
                  <a:lnSpc>
                    <a:spcPct val="90000"/>
                  </a:lnSpc>
                </a:pPr>
                <a:endPara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Rectangle 64"/>
              <p:cNvSpPr/>
              <p:nvPr>
                <p:custDataLst>
                  <p:tags r:id="rId4"/>
                </p:custDataLst>
              </p:nvPr>
            </p:nvSpPr>
            <p:spPr>
              <a:xfrm>
                <a:off x="6734" y="4442"/>
                <a:ext cx="2640" cy="5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>
                <a:spAutoFit/>
              </a:bodyPr>
              <a:p>
                <a:pPr marL="142875" indent="-142875" algn="l" defTabSz="762000" eaLnBrk="0" hangingPunct="0">
                  <a:lnSpc>
                    <a:spcPct val="90000"/>
                  </a:lnSpc>
                </a:pPr>
                <a:r>
                  <a:rPr lang="en-US" altLang="zh-CN" sz="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5  </a:t>
                </a:r>
                <a:r>
                  <a:rPr lang="zh-CN" altLang="en-US" sz="800" b="1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会员追踪式饮食管理</a:t>
                </a:r>
                <a:r>
                  <a:rPr lang="zh-CN" altLang="en-US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：食疗顾问、送餐服务、健康小贴士</a:t>
                </a:r>
                <a:endPara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marL="142875" indent="-142875" algn="l" defTabSz="762000" eaLnBrk="0" hangingPunct="0">
                  <a:lnSpc>
                    <a:spcPct val="90000"/>
                  </a:lnSpc>
                </a:pPr>
                <a:r>
                  <a:rPr lang="en-US" altLang="zh-CN" sz="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	</a:t>
                </a:r>
                <a:endPara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913" y="5109"/>
              <a:ext cx="3223" cy="1974"/>
              <a:chOff x="5913" y="5109"/>
              <a:chExt cx="3223" cy="1974"/>
            </a:xfrm>
          </p:grpSpPr>
          <p:sp>
            <p:nvSpPr>
              <p:cNvPr id="136" name="Rectangle 65"/>
              <p:cNvSpPr/>
              <p:nvPr>
                <p:custDataLst>
                  <p:tags r:id="rId5"/>
                </p:custDataLst>
              </p:nvPr>
            </p:nvSpPr>
            <p:spPr>
              <a:xfrm>
                <a:off x="6632" y="5109"/>
                <a:ext cx="2505" cy="5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>
                <a:spAutoFit/>
              </a:bodyPr>
              <a:p>
                <a:pPr marL="142875" indent="-142875" algn="l" defTabSz="762000" eaLnBrk="0" hangingPunct="0">
                  <a:lnSpc>
                    <a:spcPct val="90000"/>
                  </a:lnSpc>
                </a:pPr>
                <a:r>
                  <a:rPr lang="en-US" altLang="zh-CN" sz="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6 	</a:t>
                </a:r>
                <a:r>
                  <a:rPr lang="zh-CN" altLang="en-US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打造</a:t>
                </a:r>
                <a:r>
                  <a:rPr lang="zh-CN" altLang="en-US" sz="800" b="1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自媒体</a:t>
                </a:r>
                <a:r>
                  <a:rPr lang="zh-CN" altLang="en-US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：优质营养学</a:t>
                </a:r>
                <a:r>
                  <a:rPr lang="en-US" altLang="zh-CN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+</a:t>
                </a:r>
                <a:r>
                  <a:rPr lang="zh-CN" altLang="en-US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中医</a:t>
                </a:r>
                <a:r>
                  <a:rPr lang="zh-CN" altLang="en-US" sz="800" b="1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科普干货文章</a:t>
                </a:r>
                <a:r>
                  <a:rPr lang="zh-CN" altLang="en-US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，带流量</a:t>
                </a:r>
                <a:endPara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marL="142875" indent="-142875" algn="l" defTabSz="762000" eaLnBrk="0" hangingPunct="0">
                  <a:lnSpc>
                    <a:spcPct val="90000"/>
                  </a:lnSpc>
                </a:pPr>
                <a:endPara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Rectangle 66"/>
              <p:cNvSpPr/>
              <p:nvPr>
                <p:custDataLst>
                  <p:tags r:id="rId6"/>
                </p:custDataLst>
              </p:nvPr>
            </p:nvSpPr>
            <p:spPr>
              <a:xfrm>
                <a:off x="6529" y="5919"/>
                <a:ext cx="2077" cy="34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>
                <a:spAutoFit/>
              </a:bodyPr>
              <a:p>
                <a:pPr marL="142875" indent="-142875" algn="l" defTabSz="762000" eaLnBrk="0" hangingPunct="0">
                  <a:lnSpc>
                    <a:spcPct val="90000"/>
                  </a:lnSpc>
                </a:pPr>
                <a:r>
                  <a:rPr lang="en-US" altLang="zh-CN" sz="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7 	</a:t>
                </a:r>
                <a:r>
                  <a:rPr lang="zh-CN" altLang="en-US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网红</a:t>
                </a:r>
                <a:r>
                  <a:rPr lang="en-US" altLang="zh-CN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meal-prep</a:t>
                </a:r>
                <a:r>
                  <a:rPr lang="zh-CN" altLang="en-US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餐</a:t>
                </a:r>
                <a:r>
                  <a:rPr lang="en-US" altLang="zh-CN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&amp;</a:t>
                </a:r>
                <a:r>
                  <a:rPr lang="zh-CN" altLang="en-US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花果茶饮 </a:t>
                </a:r>
                <a:r>
                  <a:rPr lang="zh-CN" altLang="en-US" sz="800" b="1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优质</a:t>
                </a:r>
                <a:r>
                  <a:rPr lang="zh-CN" altLang="en-US" sz="800" b="1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教学视频</a:t>
                </a:r>
                <a:endParaRPr lang="zh-CN" altLang="en-US" sz="800" b="1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8" name="Rectangle 88"/>
              <p:cNvSpPr/>
              <p:nvPr>
                <p:custDataLst>
                  <p:tags r:id="rId7"/>
                </p:custDataLst>
              </p:nvPr>
            </p:nvSpPr>
            <p:spPr>
              <a:xfrm>
                <a:off x="5913" y="6737"/>
                <a:ext cx="2738" cy="347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0" tIns="0" rIns="0" bIns="0">
                <a:spAutoFit/>
              </a:bodyPr>
              <a:p>
                <a:pPr marL="142875" indent="-142875" algn="l" defTabSz="762000" eaLnBrk="0" hangingPunct="0">
                  <a:lnSpc>
                    <a:spcPct val="90000"/>
                  </a:lnSpc>
                </a:pPr>
                <a:r>
                  <a:rPr lang="en-US" altLang="zh-CN" sz="800" b="1" dirty="0">
                    <a:latin typeface="Arial" panose="020B0604020202020204" pitchFamily="34" charset="0"/>
                    <a:ea typeface="宋体" panose="02010600030101010101" pitchFamily="2" charset="-122"/>
                  </a:rPr>
                  <a:t>8 </a:t>
                </a:r>
                <a:r>
                  <a:rPr lang="zh-CN" altLang="en-US" sz="800" b="1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《食材故事》</a:t>
                </a:r>
                <a:r>
                  <a:rPr lang="zh-CN" altLang="en-US" sz="800" dirty="0">
                    <a:latin typeface="Arial" panose="020B0604020202020204" pitchFamily="34" charset="0"/>
                    <a:ea typeface="宋体" panose="02010600030101010101" pitchFamily="2" charset="-122"/>
                    <a:sym typeface="+mn-ea"/>
                  </a:rPr>
                  <a:t>美食食疗纪录片，传递自然温情，文化概念输出</a:t>
                </a:r>
                <a:r>
                  <a:rPr lang="en-US" altLang="zh-CN" sz="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	</a:t>
                </a:r>
                <a:endPara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24" name="Rectangle 51"/>
          <p:cNvSpPr/>
          <p:nvPr>
            <p:custDataLst>
              <p:tags r:id="rId8"/>
            </p:custDataLst>
          </p:nvPr>
        </p:nvSpPr>
        <p:spPr>
          <a:xfrm>
            <a:off x="88265" y="158750"/>
            <a:ext cx="1295400" cy="268605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6" name="Rectangle 53"/>
          <p:cNvSpPr/>
          <p:nvPr>
            <p:custDataLst>
              <p:tags r:id="rId9"/>
            </p:custDataLst>
          </p:nvPr>
        </p:nvSpPr>
        <p:spPr>
          <a:xfrm>
            <a:off x="3891915" y="1227455"/>
            <a:ext cx="1468120" cy="40640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7" name="Rectangle 54"/>
          <p:cNvSpPr/>
          <p:nvPr>
            <p:custDataLst>
              <p:tags r:id="rId10"/>
            </p:custDataLst>
          </p:nvPr>
        </p:nvSpPr>
        <p:spPr>
          <a:xfrm>
            <a:off x="4012565" y="1722755"/>
            <a:ext cx="1252220" cy="27305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8" name="Rectangle 55"/>
          <p:cNvSpPr/>
          <p:nvPr>
            <p:custDataLst>
              <p:tags r:id="rId11"/>
            </p:custDataLst>
          </p:nvPr>
        </p:nvSpPr>
        <p:spPr>
          <a:xfrm>
            <a:off x="2425065" y="3856355"/>
            <a:ext cx="1143000" cy="36957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988060" y="3724275"/>
            <a:ext cx="3566795" cy="481330"/>
            <a:chOff x="1766" y="7594"/>
            <a:chExt cx="5617" cy="758"/>
          </a:xfrm>
        </p:grpSpPr>
        <p:sp>
          <p:nvSpPr>
            <p:cNvPr id="138" name="Rectangle 69"/>
            <p:cNvSpPr/>
            <p:nvPr>
              <p:custDataLst>
                <p:tags r:id="rId12"/>
              </p:custDataLst>
            </p:nvPr>
          </p:nvSpPr>
          <p:spPr>
            <a:xfrm>
              <a:off x="4717" y="7594"/>
              <a:ext cx="2667" cy="5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marL="142875" indent="-142875" algn="l" defTabSz="762000" eaLnBrk="0" hangingPunct="0">
                <a:lnSpc>
                  <a:spcPct val="90000"/>
                </a:lnSpc>
              </a:pPr>
              <a:r>
                <a:rPr lang="en-US" altLang="zh-CN" sz="800" dirty="0">
                  <a:latin typeface="Arial" panose="020B0604020202020204" pitchFamily="34" charset="0"/>
                  <a:ea typeface="宋体" panose="02010600030101010101" pitchFamily="2" charset="-122"/>
                </a:rPr>
                <a:t>9 	</a:t>
              </a:r>
              <a:r>
                <a:rPr lang="zh-CN" altLang="en-US" sz="800" dirty="0"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利用视频积累，打造</a:t>
              </a:r>
              <a:r>
                <a:rPr lang="zh-CN" altLang="en-US" sz="800" b="1" dirty="0"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厨艺领域的</a:t>
              </a:r>
              <a:r>
                <a:rPr lang="en-US" altLang="zh-CN" sz="800" b="1" dirty="0"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Keep app</a:t>
              </a:r>
              <a:r>
                <a:rPr lang="zh-CN" altLang="en-US" sz="800" dirty="0"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，海量视频搜索推荐、</a:t>
              </a:r>
              <a:r>
                <a:rPr lang="zh-CN" altLang="en-US" sz="800" b="1" dirty="0"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家庭厨房教练</a:t>
              </a:r>
              <a:endPara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49" name="Rectangle 89"/>
            <p:cNvSpPr/>
            <p:nvPr>
              <p:custDataLst>
                <p:tags r:id="rId13"/>
              </p:custDataLst>
            </p:nvPr>
          </p:nvSpPr>
          <p:spPr>
            <a:xfrm>
              <a:off x="1766" y="7832"/>
              <a:ext cx="2104" cy="5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marL="190500" indent="-190500" algn="l" defTabSz="762000" eaLnBrk="0" hangingPunct="0">
                <a:lnSpc>
                  <a:spcPct val="90000"/>
                </a:lnSpc>
              </a:pPr>
              <a:r>
                <a:rPr lang="en-US" altLang="zh-CN" sz="800" dirty="0">
                  <a:latin typeface="Arial" panose="020B0604020202020204" pitchFamily="34" charset="0"/>
                  <a:ea typeface="宋体" panose="02010600030101010101" pitchFamily="2" charset="-122"/>
                </a:rPr>
                <a:t>10 	App</a:t>
              </a:r>
              <a:r>
                <a: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rPr>
                <a:t>生活家短视频：厨艺博主上传食谱照片</a:t>
              </a:r>
              <a:r>
                <a:rPr lang="en-US" altLang="zh-CN" sz="800" dirty="0">
                  <a:latin typeface="Arial" panose="020B0604020202020204" pitchFamily="34" charset="0"/>
                  <a:ea typeface="宋体" panose="02010600030101010101" pitchFamily="2" charset="-122"/>
                </a:rPr>
                <a:t>/</a:t>
              </a:r>
              <a:r>
                <a:rPr lang="zh-CN" altLang="en-US" sz="800" dirty="0">
                  <a:latin typeface="Arial" panose="020B0604020202020204" pitchFamily="34" charset="0"/>
                  <a:ea typeface="宋体" panose="02010600030101010101" pitchFamily="2" charset="-122"/>
                </a:rPr>
                <a:t>厨艺视频，汇集美好生活瞬间。</a:t>
              </a:r>
              <a:endParaRPr lang="zh-CN" altLang="en-US" sz="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3" name="Arc 94"/>
          <p:cNvSpPr/>
          <p:nvPr>
            <p:custDataLst>
              <p:tags r:id="rId14"/>
            </p:custDataLst>
          </p:nvPr>
        </p:nvSpPr>
        <p:spPr>
          <a:xfrm rot="16872507" flipH="1" flipV="1">
            <a:off x="4175760" y="3167380"/>
            <a:ext cx="1206500" cy="1190625"/>
          </a:xfrm>
          <a:custGeom>
            <a:avLst/>
            <a:gdLst>
              <a:gd name="txL" fmla="*/ 0 w 20881"/>
              <a:gd name="txT" fmla="*/ 0 h 20711"/>
              <a:gd name="txR" fmla="*/ 20881 w 20881"/>
              <a:gd name="txB" fmla="*/ 20711 h 20711"/>
            </a:gdLst>
            <a:ahLst/>
            <a:cxnLst>
              <a:cxn ang="0">
                <a:pos x="354363" y="0"/>
              </a:cxn>
              <a:cxn ang="0">
                <a:pos x="1206500" y="872834"/>
              </a:cxn>
              <a:cxn ang="0">
                <a:pos x="0" y="1190625"/>
              </a:cxn>
            </a:cxnLst>
            <a:rect l="txL" t="txT" r="txR" b="txB"/>
            <a:pathLst>
              <a:path w="20881" h="20711" fill="none">
                <a:moveTo>
                  <a:pt x="6133" y="-1"/>
                </a:moveTo>
                <a:cubicBezTo>
                  <a:pt x="13361" y="2140"/>
                  <a:pt x="18951" y="7895"/>
                  <a:pt x="20880" y="15183"/>
                </a:cubicBezTo>
              </a:path>
              <a:path w="20881" h="20711" stroke="0">
                <a:moveTo>
                  <a:pt x="6133" y="-1"/>
                </a:moveTo>
                <a:cubicBezTo>
                  <a:pt x="13361" y="2140"/>
                  <a:pt x="18951" y="7895"/>
                  <a:pt x="20880" y="15183"/>
                </a:cubicBezTo>
                <a:lnTo>
                  <a:pt x="0" y="20711"/>
                </a:lnTo>
                <a:close/>
              </a:path>
            </a:pathLst>
          </a:custGeom>
          <a:noFill/>
          <a:ln w="9525" cap="flat" cmpd="sng">
            <a:solidFill>
              <a:schemeClr val="bg2">
                <a:alpha val="100000"/>
              </a:schemeClr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156" name="图表 155"/>
          <p:cNvGraphicFramePr/>
          <p:nvPr/>
        </p:nvGraphicFramePr>
        <p:xfrm>
          <a:off x="66675" y="-6350"/>
          <a:ext cx="4180205" cy="3912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8" name="文本框 157"/>
          <p:cNvSpPr txBox="1"/>
          <p:nvPr/>
        </p:nvSpPr>
        <p:spPr>
          <a:xfrm rot="18840000">
            <a:off x="2960370" y="284734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服务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161" name="组合 160"/>
          <p:cNvGrpSpPr/>
          <p:nvPr/>
        </p:nvGrpSpPr>
        <p:grpSpPr>
          <a:xfrm rot="900000" flipH="1">
            <a:off x="1021715" y="741045"/>
            <a:ext cx="2272030" cy="2414905"/>
            <a:chOff x="6817" y="2642"/>
            <a:chExt cx="5754" cy="6117"/>
          </a:xfrm>
        </p:grpSpPr>
        <p:sp>
          <p:nvSpPr>
            <p:cNvPr id="162" name="椭圆 161"/>
            <p:cNvSpPr/>
            <p:nvPr/>
          </p:nvSpPr>
          <p:spPr>
            <a:xfrm>
              <a:off x="6817" y="2827"/>
              <a:ext cx="5754" cy="5754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914400">
                <a:defRPr/>
              </a:pPr>
              <a:endParaRPr lang="zh-CN" altLang="en-US" sz="2800">
                <a:solidFill>
                  <a:schemeClr val="tx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63" name="半闭框 162"/>
            <p:cNvSpPr/>
            <p:nvPr/>
          </p:nvSpPr>
          <p:spPr>
            <a:xfrm rot="18922839">
              <a:off x="9676" y="2642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4" name="半闭框 163"/>
            <p:cNvSpPr/>
            <p:nvPr/>
          </p:nvSpPr>
          <p:spPr>
            <a:xfrm rot="15054099">
              <a:off x="7026" y="4041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5" name="半闭框 164"/>
            <p:cNvSpPr/>
            <p:nvPr/>
          </p:nvSpPr>
          <p:spPr>
            <a:xfrm rot="11981181">
              <a:off x="6931" y="6774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6" name="半闭框 165"/>
            <p:cNvSpPr/>
            <p:nvPr/>
          </p:nvSpPr>
          <p:spPr>
            <a:xfrm rot="8111514">
              <a:off x="9238" y="8390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7" name="半闭框 166"/>
            <p:cNvSpPr/>
            <p:nvPr/>
          </p:nvSpPr>
          <p:spPr>
            <a:xfrm rot="4949669">
              <a:off x="11957" y="6964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半闭框 167"/>
            <p:cNvSpPr/>
            <p:nvPr/>
          </p:nvSpPr>
          <p:spPr>
            <a:xfrm>
              <a:off x="12132" y="4207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9" name="Text Box 83"/>
          <p:cNvSpPr txBox="1"/>
          <p:nvPr>
            <p:custDataLst>
              <p:tags r:id="rId15"/>
            </p:custDataLst>
          </p:nvPr>
        </p:nvSpPr>
        <p:spPr>
          <a:xfrm>
            <a:off x="2374900" y="1101725"/>
            <a:ext cx="589280" cy="20129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单点突破</a:t>
            </a:r>
            <a:endParaRPr lang="en-US" altLang="zh-CN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0" name="Text Box 83"/>
          <p:cNvSpPr txBox="1"/>
          <p:nvPr>
            <p:custDataLst>
              <p:tags r:id="rId16"/>
            </p:custDataLst>
          </p:nvPr>
        </p:nvSpPr>
        <p:spPr>
          <a:xfrm>
            <a:off x="2819400" y="2261235"/>
            <a:ext cx="386080" cy="20129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流量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rot="1740000">
            <a:off x="2667635" y="4349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产品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67480" y="5523230"/>
            <a:ext cx="2190750" cy="8426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98945" y="5612130"/>
            <a:ext cx="1545590" cy="75374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5080" y="-1155065"/>
            <a:ext cx="12790170" cy="12364720"/>
            <a:chOff x="-2" y="-1808"/>
            <a:chExt cx="20142" cy="19472"/>
          </a:xfrm>
        </p:grpSpPr>
        <p:sp>
          <p:nvSpPr>
            <p:cNvPr id="9" name="矩形 8"/>
            <p:cNvSpPr/>
            <p:nvPr/>
          </p:nvSpPr>
          <p:spPr>
            <a:xfrm rot="21360000">
              <a:off x="-2" y="6489"/>
              <a:ext cx="20143" cy="10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buClrTx/>
                <a:buSzTx/>
                <a:buFontTx/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7340000">
              <a:off x="3593" y="2528"/>
              <a:ext cx="19473" cy="10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buClrTx/>
                <a:buSzTx/>
                <a:buFontTx/>
              </a:pPr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 rot="20460000">
            <a:off x="6730365" y="286385"/>
            <a:ext cx="1362710" cy="88963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>
                <a:gd name="adj" fmla="val 51639"/>
              </a:avLst>
            </a:prstTxWarp>
            <a:spAutoFit/>
          </a:bodyPr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service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  <a:p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400040" y="3573145"/>
            <a:ext cx="6789420" cy="1756410"/>
            <a:chOff x="8504" y="5627"/>
            <a:chExt cx="10692" cy="2766"/>
          </a:xfrm>
        </p:grpSpPr>
        <p:grpSp>
          <p:nvGrpSpPr>
            <p:cNvPr id="31" name="组合 30"/>
            <p:cNvGrpSpPr/>
            <p:nvPr/>
          </p:nvGrpSpPr>
          <p:grpSpPr>
            <a:xfrm>
              <a:off x="8504" y="5627"/>
              <a:ext cx="10558" cy="2767"/>
              <a:chOff x="8504" y="5627"/>
              <a:chExt cx="10558" cy="2767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04" y="5627"/>
                <a:ext cx="1818" cy="2730"/>
              </a:xfrm>
              <a:prstGeom prst="rect">
                <a:avLst/>
              </a:prstGeom>
            </p:spPr>
          </p:pic>
          <p:grpSp>
            <p:nvGrpSpPr>
              <p:cNvPr id="27" name="组合 26"/>
              <p:cNvGrpSpPr/>
              <p:nvPr/>
            </p:nvGrpSpPr>
            <p:grpSpPr>
              <a:xfrm rot="0">
                <a:off x="10322" y="5774"/>
                <a:ext cx="8740" cy="2620"/>
                <a:chOff x="11317" y="5444"/>
                <a:chExt cx="8740" cy="2620"/>
              </a:xfrm>
            </p:grpSpPr>
            <p:sp>
              <p:nvSpPr>
                <p:cNvPr id="22" name="文本框 21"/>
                <p:cNvSpPr txBox="1"/>
                <p:nvPr/>
              </p:nvSpPr>
              <p:spPr>
                <a:xfrm>
                  <a:off x="11317" y="6390"/>
                  <a:ext cx="2688" cy="7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400" b="1">
                      <a:solidFill>
                        <a:schemeClr val="bg1"/>
                      </a:solidFill>
                    </a:rPr>
                    <a:t>优质自媒体</a:t>
                  </a:r>
                  <a:endParaRPr lang="zh-CN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左大括号 22"/>
                <p:cNvSpPr/>
                <p:nvPr/>
              </p:nvSpPr>
              <p:spPr>
                <a:xfrm>
                  <a:off x="14005" y="5444"/>
                  <a:ext cx="501" cy="2620"/>
                </a:xfrm>
                <a:prstGeom prst="leftBrace">
                  <a:avLst/>
                </a:prstGeom>
                <a:noFill/>
                <a:ln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14346" y="5444"/>
                  <a:ext cx="5221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400" b="1">
                      <a:solidFill>
                        <a:schemeClr val="bg1"/>
                      </a:solidFill>
                    </a:rPr>
                    <a:t>营养学</a:t>
                  </a:r>
                  <a:r>
                    <a:rPr lang="en-US" altLang="zh-CN" sz="2400" b="1">
                      <a:solidFill>
                        <a:schemeClr val="bg1"/>
                      </a:solidFill>
                    </a:rPr>
                    <a:t>/</a:t>
                  </a:r>
                  <a:r>
                    <a:rPr lang="zh-CN" altLang="en-US" sz="2400" b="1">
                      <a:solidFill>
                        <a:schemeClr val="bg1"/>
                      </a:solidFill>
                    </a:rPr>
                    <a:t>中医食疗科普文</a:t>
                  </a:r>
                  <a:endParaRPr lang="zh-CN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14346" y="6300"/>
                  <a:ext cx="5711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400" b="1">
                      <a:solidFill>
                        <a:schemeClr val="bg1"/>
                      </a:solidFill>
                    </a:rPr>
                    <a:t>网红</a:t>
                  </a:r>
                  <a:r>
                    <a:rPr lang="en-US" altLang="zh-CN" sz="2400" b="1">
                      <a:solidFill>
                        <a:schemeClr val="bg1"/>
                      </a:solidFill>
                    </a:rPr>
                    <a:t>meal-prep</a:t>
                  </a:r>
                  <a:r>
                    <a:rPr lang="zh-CN" altLang="en-US" sz="2400" b="1">
                      <a:solidFill>
                        <a:schemeClr val="bg1"/>
                      </a:solidFill>
                    </a:rPr>
                    <a:t>教学视频</a:t>
                  </a:r>
                  <a:endParaRPr lang="zh-CN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14079" y="7159"/>
                  <a:ext cx="5711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400" b="1">
                      <a:solidFill>
                        <a:schemeClr val="bg1"/>
                      </a:solidFill>
                    </a:rPr>
                    <a:t>《食材故事》温情纪录片</a:t>
                  </a:r>
                  <a:endParaRPr lang="zh-CN" altLang="en-US" sz="24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28" name="图片 27" descr="u=3088105948,3359690730&amp;fm=179&amp;app=42&amp;f=JPEG[1]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488" y="7355"/>
              <a:ext cx="708" cy="970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1101090" y="5245100"/>
            <a:ext cx="9048750" cy="1361440"/>
            <a:chOff x="1734" y="8260"/>
            <a:chExt cx="14250" cy="214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34" y="8260"/>
              <a:ext cx="4395" cy="2144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6524" y="8999"/>
              <a:ext cx="9461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</a:rPr>
                <a:t>打造厨艺</a:t>
              </a:r>
              <a:r>
                <a:rPr lang="en-US" altLang="zh-CN" sz="2400" b="1">
                  <a:solidFill>
                    <a:schemeClr val="bg1"/>
                  </a:solidFill>
                </a:rPr>
                <a:t>keep </a:t>
              </a:r>
              <a:r>
                <a:rPr lang="zh-CN" altLang="en-US" sz="2400" b="1">
                  <a:solidFill>
                    <a:schemeClr val="bg1"/>
                  </a:solidFill>
                </a:rPr>
                <a:t>海量视频推荐  家庭厨房</a:t>
              </a:r>
              <a:r>
                <a:rPr lang="zh-CN" altLang="en-US" sz="2400" b="1">
                  <a:solidFill>
                    <a:schemeClr val="bg1"/>
                  </a:solidFill>
                </a:rPr>
                <a:t>教练</a:t>
              </a:r>
              <a:endParaRPr lang="zh-CN" altLang="en-US" sz="2400" b="1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2400" b="1">
                  <a:solidFill>
                    <a:schemeClr val="bg1"/>
                  </a:solidFill>
                </a:rPr>
                <a:t>厨艺博主短视频  汇集美好生活瞬间</a:t>
              </a:r>
              <a:r>
                <a:rPr lang="zh-CN" altLang="en-US" sz="2400" b="1">
                  <a:solidFill>
                    <a:schemeClr val="bg1"/>
                  </a:solidFill>
                </a:rPr>
                <a:t> 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510655" y="1029335"/>
            <a:ext cx="5770880" cy="2261235"/>
            <a:chOff x="10253" y="1621"/>
            <a:chExt cx="9088" cy="356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29" y="2423"/>
              <a:ext cx="5179" cy="1992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0253" y="1621"/>
              <a:ext cx="90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b="1">
                  <a:solidFill>
                    <a:schemeClr val="bg1"/>
                  </a:solidFill>
                </a:rPr>
                <a:t>大数据饮食规划</a:t>
              </a:r>
              <a:r>
                <a:rPr lang="en-US" altLang="zh-CN" sz="2400" b="1">
                  <a:solidFill>
                    <a:schemeClr val="bg1"/>
                  </a:solidFill>
                </a:rPr>
                <a:t>:</a:t>
              </a:r>
              <a:r>
                <a:rPr lang="zh-CN" altLang="en-US" sz="2400" b="1">
                  <a:solidFill>
                    <a:schemeClr val="bg1"/>
                  </a:solidFill>
                </a:rPr>
                <a:t>永久免费の</a:t>
              </a:r>
              <a:r>
                <a:rPr lang="zh-CN" altLang="en-US" sz="2400" b="1">
                  <a:solidFill>
                    <a:schemeClr val="bg1"/>
                  </a:solidFill>
                </a:rPr>
                <a:t>私人定制菜单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348" y="4458"/>
              <a:ext cx="52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solidFill>
                    <a:schemeClr val="bg1"/>
                  </a:solidFill>
                </a:rPr>
                <a:t>会员制 追踪式饮食管理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pic>
          <p:nvPicPr>
            <p:cNvPr id="30" name="图片 29" descr="timg6QSH53CC"/>
            <p:cNvPicPr>
              <a:picLocks noChangeAspect="1"/>
            </p:cNvPicPr>
            <p:nvPr/>
          </p:nvPicPr>
          <p:blipFill>
            <a:blip r:embed="rId21"/>
            <a:srcRect l="5856" t="15758" r="2379" b="11000"/>
            <a:stretch>
              <a:fillRect/>
            </a:stretch>
          </p:blipFill>
          <p:spPr>
            <a:xfrm>
              <a:off x="15860" y="2327"/>
              <a:ext cx="2549" cy="2035"/>
            </a:xfrm>
            <a:prstGeom prst="snip1Rect">
              <a:avLst/>
            </a:prstGeom>
          </p:spPr>
        </p:pic>
      </p:grp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 rot="20640000">
            <a:off x="264160" y="-43180"/>
            <a:ext cx="127908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buClrTx/>
              <a:buSzTx/>
              <a:buFontTx/>
            </a:pP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20580000">
            <a:off x="372745" y="170180"/>
            <a:ext cx="1139825" cy="118872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>
                <a:gd name="adj" fmla="val 51639"/>
              </a:avLst>
            </a:prstTxWarp>
            <a:spAutoFit/>
          </a:bodyPr>
          <a:p>
            <a:r>
              <a:rPr lang="en-US" altLang="zh-CN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vision</a:t>
            </a:r>
            <a:endParaRPr lang="zh-CN" altLang="en-US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  <a:p>
            <a:r>
              <a:rPr lang="zh-CN" altLang="en-US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愿景</a:t>
            </a:r>
            <a:endParaRPr lang="zh-CN" altLang="en-US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ectangle 70"/>
          <p:cNvSpPr/>
          <p:nvPr>
            <p:custDataLst>
              <p:tags r:id="rId1"/>
            </p:custDataLst>
          </p:nvPr>
        </p:nvSpPr>
        <p:spPr>
          <a:xfrm>
            <a:off x="1250950" y="4818380"/>
            <a:ext cx="6235700" cy="2482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l" defTabSz="762000" eaLnBrk="0" hangingPunct="0">
              <a:lnSpc>
                <a:spcPct val="90000"/>
              </a:lnSpc>
            </a:pPr>
            <a:endParaRPr lang="zh-CN" altLang="en-US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Arc 3"/>
          <p:cNvSpPr/>
          <p:nvPr>
            <p:custDataLst>
              <p:tags r:id="rId2"/>
            </p:custDataLst>
          </p:nvPr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ysClr val="window" lastClr="FFFFFF">
                <a:lumMod val="8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>
            <p:custDataLst>
              <p:tags r:id="rId3"/>
            </p:custDataLst>
          </p:nvPr>
        </p:nvSpPr>
        <p:spPr>
          <a:xfrm>
            <a:off x="7978841" y="4914661"/>
            <a:ext cx="221288" cy="221288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6" name="Oval 5"/>
          <p:cNvSpPr/>
          <p:nvPr>
            <p:custDataLst>
              <p:tags r:id="rId4"/>
            </p:custDataLst>
          </p:nvPr>
        </p:nvSpPr>
        <p:spPr>
          <a:xfrm>
            <a:off x="8733821" y="3919875"/>
            <a:ext cx="221288" cy="221288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7" name="Oval 6"/>
          <p:cNvSpPr/>
          <p:nvPr>
            <p:custDataLst>
              <p:tags r:id="rId5"/>
            </p:custDataLst>
          </p:nvPr>
        </p:nvSpPr>
        <p:spPr>
          <a:xfrm>
            <a:off x="10012112" y="3129639"/>
            <a:ext cx="221288" cy="221288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24" name="TextBox 23"/>
          <p:cNvSpPr txBox="1"/>
          <p:nvPr>
            <p:custDataLst>
              <p:tags r:id="rId6"/>
            </p:custDataLst>
          </p:nvPr>
        </p:nvSpPr>
        <p:spPr>
          <a:xfrm>
            <a:off x="8276329" y="4897659"/>
            <a:ext cx="872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id-ID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id-ID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>
            <p:custDataLst>
              <p:tags r:id="rId7"/>
            </p:custDataLst>
          </p:nvPr>
        </p:nvSpPr>
        <p:spPr>
          <a:xfrm>
            <a:off x="9061606" y="3876630"/>
            <a:ext cx="872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id-ID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id-ID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5"/>
          <p:cNvSpPr txBox="1"/>
          <p:nvPr>
            <p:custDataLst>
              <p:tags r:id="rId8"/>
            </p:custDataLst>
          </p:nvPr>
        </p:nvSpPr>
        <p:spPr>
          <a:xfrm>
            <a:off x="10232765" y="3216476"/>
            <a:ext cx="872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id-ID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id-ID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Group 28"/>
          <p:cNvGrpSpPr/>
          <p:nvPr>
            <p:custDataLst>
              <p:tags r:id="rId9"/>
            </p:custDataLst>
          </p:nvPr>
        </p:nvGrpSpPr>
        <p:grpSpPr>
          <a:xfrm flipH="1">
            <a:off x="5474058" y="4701799"/>
            <a:ext cx="2367543" cy="252925"/>
            <a:chOff x="2092860" y="2757465"/>
            <a:chExt cx="2439003" cy="240523"/>
          </a:xfrm>
        </p:grpSpPr>
        <p:cxnSp>
          <p:nvCxnSpPr>
            <p:cNvPr id="31" name="Straight Connector 30"/>
            <p:cNvCxnSpPr/>
            <p:nvPr>
              <p:custDataLst>
                <p:tags r:id="rId10"/>
              </p:custDataLst>
            </p:nvPr>
          </p:nvCxnSpPr>
          <p:spPr>
            <a:xfrm flipH="1">
              <a:off x="2092860" y="2757465"/>
              <a:ext cx="1880237" cy="240523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  <a:headEnd type="none"/>
              <a:tailEnd type="oval"/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cxnSp>
          <p:nvCxnSpPr>
            <p:cNvPr id="32" name="Straight Connector 31"/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3973098" y="2757465"/>
              <a:ext cx="558765" cy="907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</p:grpSp>
      <p:sp>
        <p:nvSpPr>
          <p:cNvPr id="30" name="Oval 29"/>
          <p:cNvSpPr/>
          <p:nvPr>
            <p:custDataLst>
              <p:tags r:id="rId12"/>
            </p:custDataLst>
          </p:nvPr>
        </p:nvSpPr>
        <p:spPr>
          <a:xfrm flipH="1">
            <a:off x="5301835" y="4601634"/>
            <a:ext cx="184919" cy="200322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37" name="Oval 36"/>
          <p:cNvSpPr/>
          <p:nvPr>
            <p:custDataLst>
              <p:tags r:id="rId13"/>
            </p:custDataLst>
          </p:nvPr>
        </p:nvSpPr>
        <p:spPr>
          <a:xfrm>
            <a:off x="4487549" y="4400106"/>
            <a:ext cx="736265" cy="736265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grpSp>
        <p:nvGrpSpPr>
          <p:cNvPr id="34" name="Group 33"/>
          <p:cNvGrpSpPr/>
          <p:nvPr>
            <p:custDataLst>
              <p:tags r:id="rId14"/>
            </p:custDataLst>
          </p:nvPr>
        </p:nvGrpSpPr>
        <p:grpSpPr>
          <a:xfrm>
            <a:off x="4647135" y="4581758"/>
            <a:ext cx="372962" cy="372962"/>
            <a:chOff x="2005013" y="1077913"/>
            <a:chExt cx="688975" cy="688975"/>
          </a:xfrm>
          <a:solidFill>
            <a:sysClr val="window" lastClr="FFFFFF"/>
          </a:solidFill>
        </p:grpSpPr>
        <p:sp>
          <p:nvSpPr>
            <p:cNvPr id="35" name="Freeform 5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id-ID"/>
            </a:p>
          </p:txBody>
        </p:sp>
        <p:sp>
          <p:nvSpPr>
            <p:cNvPr id="36" name="Freeform 6"/>
            <p:cNvSpPr/>
            <p:nvPr>
              <p:custDataLst>
                <p:tags r:id="rId16"/>
              </p:custDataLst>
            </p:nvPr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id-ID"/>
            </a:p>
          </p:txBody>
        </p:sp>
      </p:grpSp>
      <p:grpSp>
        <p:nvGrpSpPr>
          <p:cNvPr id="82" name="Group 81"/>
          <p:cNvGrpSpPr/>
          <p:nvPr>
            <p:custDataLst>
              <p:tags r:id="rId17"/>
            </p:custDataLst>
          </p:nvPr>
        </p:nvGrpSpPr>
        <p:grpSpPr>
          <a:xfrm flipH="1">
            <a:off x="6672913" y="3427745"/>
            <a:ext cx="1963059" cy="496858"/>
            <a:chOff x="2568804" y="2757465"/>
            <a:chExt cx="1963059" cy="496858"/>
          </a:xfrm>
        </p:grpSpPr>
        <p:cxnSp>
          <p:nvCxnSpPr>
            <p:cNvPr id="84" name="Straight Connector 83"/>
            <p:cNvCxnSpPr/>
            <p:nvPr>
              <p:custDataLst>
                <p:tags r:id="rId18"/>
              </p:custDataLst>
            </p:nvPr>
          </p:nvCxnSpPr>
          <p:spPr>
            <a:xfrm flipH="1">
              <a:off x="2568804" y="2757465"/>
              <a:ext cx="1404294" cy="496858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  <a:headEnd type="none"/>
              <a:tailEnd type="oval"/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cxnSp>
          <p:nvCxnSpPr>
            <p:cNvPr id="85" name="Straight Connector 84"/>
            <p:cNvCxnSpPr/>
            <p:nvPr>
              <p:custDataLst>
                <p:tags r:id="rId19"/>
              </p:custDataLst>
            </p:nvPr>
          </p:nvCxnSpPr>
          <p:spPr>
            <a:xfrm flipH="1" flipV="1">
              <a:off x="3973098" y="2757465"/>
              <a:ext cx="558765" cy="907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</p:grpSp>
      <p:sp>
        <p:nvSpPr>
          <p:cNvPr id="83" name="Oval 82"/>
          <p:cNvSpPr/>
          <p:nvPr>
            <p:custDataLst>
              <p:tags r:id="rId20"/>
            </p:custDataLst>
          </p:nvPr>
        </p:nvSpPr>
        <p:spPr>
          <a:xfrm flipH="1">
            <a:off x="6533180" y="3332495"/>
            <a:ext cx="190500" cy="19050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>
              <a:solidFill>
                <a:schemeClr val="bg1"/>
              </a:solidFill>
            </a:endParaRPr>
          </a:p>
        </p:txBody>
      </p:sp>
      <p:cxnSp>
        <p:nvCxnSpPr>
          <p:cNvPr id="90" name="Straight Connector 89"/>
          <p:cNvCxnSpPr>
            <a:stCxn id="89" idx="2"/>
          </p:cNvCxnSpPr>
          <p:nvPr>
            <p:custDataLst>
              <p:tags r:id="rId21"/>
            </p:custDataLst>
          </p:nvPr>
        </p:nvCxnSpPr>
        <p:spPr>
          <a:xfrm>
            <a:off x="8325546" y="2265188"/>
            <a:ext cx="1652022" cy="824919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  <a:headEnd type="none"/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89" name="Oval 88"/>
          <p:cNvSpPr/>
          <p:nvPr>
            <p:custDataLst>
              <p:tags r:id="rId22"/>
            </p:custDataLst>
          </p:nvPr>
        </p:nvSpPr>
        <p:spPr>
          <a:xfrm flipH="1">
            <a:off x="8135046" y="2169938"/>
            <a:ext cx="190500" cy="19050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69" name="Oval 68"/>
          <p:cNvSpPr/>
          <p:nvPr>
            <p:custDataLst>
              <p:tags r:id="rId23"/>
            </p:custDataLst>
          </p:nvPr>
        </p:nvSpPr>
        <p:spPr>
          <a:xfrm>
            <a:off x="7331580" y="1915204"/>
            <a:ext cx="736265" cy="736265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grpSp>
        <p:nvGrpSpPr>
          <p:cNvPr id="105" name="Group 104"/>
          <p:cNvGrpSpPr/>
          <p:nvPr>
            <p:custDataLst>
              <p:tags r:id="rId24"/>
            </p:custDataLst>
          </p:nvPr>
        </p:nvGrpSpPr>
        <p:grpSpPr>
          <a:xfrm>
            <a:off x="7510960" y="2122791"/>
            <a:ext cx="377503" cy="353205"/>
            <a:chOff x="6964363" y="2108200"/>
            <a:chExt cx="690562" cy="646113"/>
          </a:xfrm>
          <a:solidFill>
            <a:sysClr val="window" lastClr="FFFFFF"/>
          </a:solidFill>
        </p:grpSpPr>
        <p:sp>
          <p:nvSpPr>
            <p:cNvPr id="106" name="Freeform 91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id-ID"/>
            </a:p>
          </p:txBody>
        </p:sp>
        <p:sp>
          <p:nvSpPr>
            <p:cNvPr id="107" name="Freeform 92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id-ID"/>
            </a:p>
          </p:txBody>
        </p:sp>
      </p:grpSp>
      <p:sp>
        <p:nvSpPr>
          <p:cNvPr id="63" name="Oval 62"/>
          <p:cNvSpPr/>
          <p:nvPr>
            <p:custDataLst>
              <p:tags r:id="rId27"/>
            </p:custDataLst>
          </p:nvPr>
        </p:nvSpPr>
        <p:spPr>
          <a:xfrm>
            <a:off x="5720715" y="3131034"/>
            <a:ext cx="736265" cy="736265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108" name="Freeform 96"/>
          <p:cNvSpPr>
            <a:spLocks noEditPoints="1"/>
          </p:cNvSpPr>
          <p:nvPr>
            <p:custDataLst>
              <p:tags r:id="rId28"/>
            </p:custDataLst>
          </p:nvPr>
        </p:nvSpPr>
        <p:spPr bwMode="auto">
          <a:xfrm>
            <a:off x="5902078" y="3332405"/>
            <a:ext cx="369270" cy="368421"/>
          </a:xfrm>
          <a:custGeom>
            <a:avLst/>
            <a:gdLst>
              <a:gd name="T0" fmla="*/ 13537 w 16094"/>
              <a:gd name="T1" fmla="*/ 6059 h 16058"/>
              <a:gd name="T2" fmla="*/ 13105 w 16094"/>
              <a:gd name="T3" fmla="*/ 4843 h 16058"/>
              <a:gd name="T4" fmla="*/ 12309 w 16094"/>
              <a:gd name="T5" fmla="*/ 3778 h 16058"/>
              <a:gd name="T6" fmla="*/ 11103 w 16094"/>
              <a:gd name="T7" fmla="*/ 2914 h 16058"/>
              <a:gd name="T8" fmla="*/ 9730 w 16094"/>
              <a:gd name="T9" fmla="*/ 2510 h 16058"/>
              <a:gd name="T10" fmla="*/ 10548 w 16094"/>
              <a:gd name="T11" fmla="*/ 1344 h 16058"/>
              <a:gd name="T12" fmla="*/ 11273 w 16094"/>
              <a:gd name="T13" fmla="*/ 1058 h 16058"/>
              <a:gd name="T14" fmla="*/ 12175 w 16094"/>
              <a:gd name="T15" fmla="*/ 1030 h 16058"/>
              <a:gd name="T16" fmla="*/ 13215 w 16094"/>
              <a:gd name="T17" fmla="*/ 1370 h 16058"/>
              <a:gd name="T18" fmla="*/ 14130 w 16094"/>
              <a:gd name="T19" fmla="*/ 2061 h 16058"/>
              <a:gd name="T20" fmla="*/ 14752 w 16094"/>
              <a:gd name="T21" fmla="*/ 2927 h 16058"/>
              <a:gd name="T22" fmla="*/ 15061 w 16094"/>
              <a:gd name="T23" fmla="*/ 3885 h 16058"/>
              <a:gd name="T24" fmla="*/ 15035 w 16094"/>
              <a:gd name="T25" fmla="*/ 4794 h 16058"/>
              <a:gd name="T26" fmla="*/ 14704 w 16094"/>
              <a:gd name="T27" fmla="*/ 5577 h 16058"/>
              <a:gd name="T28" fmla="*/ 4429 w 16094"/>
              <a:gd name="T29" fmla="*/ 13990 h 16058"/>
              <a:gd name="T30" fmla="*/ 4128 w 16094"/>
              <a:gd name="T31" fmla="*/ 13119 h 16058"/>
              <a:gd name="T32" fmla="*/ 3522 w 16094"/>
              <a:gd name="T33" fmla="*/ 12349 h 16058"/>
              <a:gd name="T34" fmla="*/ 2735 w 16094"/>
              <a:gd name="T35" fmla="*/ 11832 h 16058"/>
              <a:gd name="T36" fmla="*/ 1857 w 16094"/>
              <a:gd name="T37" fmla="*/ 11600 h 16058"/>
              <a:gd name="T38" fmla="*/ 2349 w 16094"/>
              <a:gd name="T39" fmla="*/ 9539 h 16058"/>
              <a:gd name="T40" fmla="*/ 3383 w 16094"/>
              <a:gd name="T41" fmla="*/ 9051 h 16058"/>
              <a:gd name="T42" fmla="*/ 5065 w 16094"/>
              <a:gd name="T43" fmla="*/ 9305 h 16058"/>
              <a:gd name="T44" fmla="*/ 6529 w 16094"/>
              <a:gd name="T45" fmla="*/ 10574 h 16058"/>
              <a:gd name="T46" fmla="*/ 7057 w 16094"/>
              <a:gd name="T47" fmla="*/ 12341 h 16058"/>
              <a:gd name="T48" fmla="*/ 6481 w 16094"/>
              <a:gd name="T49" fmla="*/ 13816 h 16058"/>
              <a:gd name="T50" fmla="*/ 1899 w 16094"/>
              <a:gd name="T51" fmla="*/ 15034 h 16058"/>
              <a:gd name="T52" fmla="*/ 1430 w 16094"/>
              <a:gd name="T53" fmla="*/ 14978 h 16058"/>
              <a:gd name="T54" fmla="*/ 1080 w 16094"/>
              <a:gd name="T55" fmla="*/ 14626 h 16058"/>
              <a:gd name="T56" fmla="*/ 1037 w 16094"/>
              <a:gd name="T57" fmla="*/ 14110 h 16058"/>
              <a:gd name="T58" fmla="*/ 2133 w 16094"/>
              <a:gd name="T59" fmla="*/ 12161 h 16058"/>
              <a:gd name="T60" fmla="*/ 2879 w 16094"/>
              <a:gd name="T61" fmla="*/ 12483 h 16058"/>
              <a:gd name="T62" fmla="*/ 3517 w 16094"/>
              <a:gd name="T63" fmla="*/ 13089 h 16058"/>
              <a:gd name="T64" fmla="*/ 3887 w 16094"/>
              <a:gd name="T65" fmla="*/ 13837 h 16058"/>
              <a:gd name="T66" fmla="*/ 5275 w 16094"/>
              <a:gd name="T67" fmla="*/ 8311 h 16058"/>
              <a:gd name="T68" fmla="*/ 4471 w 16094"/>
              <a:gd name="T69" fmla="*/ 8075 h 16058"/>
              <a:gd name="T70" fmla="*/ 3832 w 16094"/>
              <a:gd name="T71" fmla="*/ 8011 h 16058"/>
              <a:gd name="T72" fmla="*/ 8544 w 16094"/>
              <a:gd name="T73" fmla="*/ 3613 h 16058"/>
              <a:gd name="T74" fmla="*/ 9615 w 16094"/>
              <a:gd name="T75" fmla="*/ 3512 h 16058"/>
              <a:gd name="T76" fmla="*/ 7177 w 16094"/>
              <a:gd name="T77" fmla="*/ 9768 h 16058"/>
              <a:gd name="T78" fmla="*/ 6475 w 16094"/>
              <a:gd name="T79" fmla="*/ 9029 h 16058"/>
              <a:gd name="T80" fmla="*/ 10683 w 16094"/>
              <a:gd name="T81" fmla="*/ 3831 h 16058"/>
              <a:gd name="T82" fmla="*/ 11597 w 16094"/>
              <a:gd name="T83" fmla="*/ 4487 h 16058"/>
              <a:gd name="T84" fmla="*/ 12178 w 16094"/>
              <a:gd name="T85" fmla="*/ 5258 h 16058"/>
              <a:gd name="T86" fmla="*/ 7882 w 16094"/>
              <a:gd name="T87" fmla="*/ 11105 h 16058"/>
              <a:gd name="T88" fmla="*/ 12576 w 16094"/>
              <a:gd name="T89" fmla="*/ 6482 h 16058"/>
              <a:gd name="T90" fmla="*/ 12439 w 16094"/>
              <a:gd name="T91" fmla="*/ 7635 h 16058"/>
              <a:gd name="T92" fmla="*/ 11948 w 16094"/>
              <a:gd name="T93" fmla="*/ 8406 h 16058"/>
              <a:gd name="T94" fmla="*/ 14463 w 16094"/>
              <a:gd name="T95" fmla="*/ 1003 h 16058"/>
              <a:gd name="T96" fmla="*/ 13190 w 16094"/>
              <a:gd name="T97" fmla="*/ 260 h 16058"/>
              <a:gd name="T98" fmla="*/ 11795 w 16094"/>
              <a:gd name="T99" fmla="*/ 0 h 16058"/>
              <a:gd name="T100" fmla="*/ 10660 w 16094"/>
              <a:gd name="T101" fmla="*/ 187 h 16058"/>
              <a:gd name="T102" fmla="*/ 9684 w 16094"/>
              <a:gd name="T103" fmla="*/ 727 h 16058"/>
              <a:gd name="T104" fmla="*/ 1704 w 16094"/>
              <a:gd name="T105" fmla="*/ 8728 h 16058"/>
              <a:gd name="T106" fmla="*/ 1279 w 16094"/>
              <a:gd name="T107" fmla="*/ 9454 h 16058"/>
              <a:gd name="T108" fmla="*/ 0 w 16094"/>
              <a:gd name="T109" fmla="*/ 14302 h 16058"/>
              <a:gd name="T110" fmla="*/ 402 w 16094"/>
              <a:gd name="T111" fmla="*/ 15419 h 16058"/>
              <a:gd name="T112" fmla="*/ 1407 w 16094"/>
              <a:gd name="T113" fmla="*/ 16022 h 16058"/>
              <a:gd name="T114" fmla="*/ 2275 w 16094"/>
              <a:gd name="T115" fmla="*/ 15980 h 16058"/>
              <a:gd name="T116" fmla="*/ 7227 w 16094"/>
              <a:gd name="T117" fmla="*/ 14541 h 16058"/>
              <a:gd name="T118" fmla="*/ 15901 w 16094"/>
              <a:gd name="T119" fmla="*/ 5421 h 16058"/>
              <a:gd name="T120" fmla="*/ 15857 w 16094"/>
              <a:gd name="T121" fmla="*/ 2953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94" h="16058">
                <a:moveTo>
                  <a:pt x="14431" y="5907"/>
                </a:moveTo>
                <a:lnTo>
                  <a:pt x="13584" y="6759"/>
                </a:lnTo>
                <a:lnTo>
                  <a:pt x="13585" y="6717"/>
                </a:lnTo>
                <a:lnTo>
                  <a:pt x="13586" y="6675"/>
                </a:lnTo>
                <a:lnTo>
                  <a:pt x="13588" y="6633"/>
                </a:lnTo>
                <a:lnTo>
                  <a:pt x="13590" y="6591"/>
                </a:lnTo>
                <a:lnTo>
                  <a:pt x="13591" y="6549"/>
                </a:lnTo>
                <a:lnTo>
                  <a:pt x="13591" y="6507"/>
                </a:lnTo>
                <a:lnTo>
                  <a:pt x="13590" y="6464"/>
                </a:lnTo>
                <a:lnTo>
                  <a:pt x="13587" y="6420"/>
                </a:lnTo>
                <a:lnTo>
                  <a:pt x="13578" y="6330"/>
                </a:lnTo>
                <a:lnTo>
                  <a:pt x="13566" y="6240"/>
                </a:lnTo>
                <a:lnTo>
                  <a:pt x="13553" y="6148"/>
                </a:lnTo>
                <a:lnTo>
                  <a:pt x="13537" y="6059"/>
                </a:lnTo>
                <a:lnTo>
                  <a:pt x="13520" y="5969"/>
                </a:lnTo>
                <a:lnTo>
                  <a:pt x="13500" y="5879"/>
                </a:lnTo>
                <a:lnTo>
                  <a:pt x="13478" y="5790"/>
                </a:lnTo>
                <a:lnTo>
                  <a:pt x="13453" y="5702"/>
                </a:lnTo>
                <a:lnTo>
                  <a:pt x="13427" y="5613"/>
                </a:lnTo>
                <a:lnTo>
                  <a:pt x="13400" y="5525"/>
                </a:lnTo>
                <a:lnTo>
                  <a:pt x="13370" y="5439"/>
                </a:lnTo>
                <a:lnTo>
                  <a:pt x="13338" y="5351"/>
                </a:lnTo>
                <a:lnTo>
                  <a:pt x="13305" y="5265"/>
                </a:lnTo>
                <a:lnTo>
                  <a:pt x="13268" y="5180"/>
                </a:lnTo>
                <a:lnTo>
                  <a:pt x="13230" y="5094"/>
                </a:lnTo>
                <a:lnTo>
                  <a:pt x="13191" y="5010"/>
                </a:lnTo>
                <a:lnTo>
                  <a:pt x="13150" y="4927"/>
                </a:lnTo>
                <a:lnTo>
                  <a:pt x="13105" y="4843"/>
                </a:lnTo>
                <a:lnTo>
                  <a:pt x="13060" y="4761"/>
                </a:lnTo>
                <a:lnTo>
                  <a:pt x="13014" y="4680"/>
                </a:lnTo>
                <a:lnTo>
                  <a:pt x="12965" y="4600"/>
                </a:lnTo>
                <a:lnTo>
                  <a:pt x="12913" y="4520"/>
                </a:lnTo>
                <a:lnTo>
                  <a:pt x="12861" y="4441"/>
                </a:lnTo>
                <a:lnTo>
                  <a:pt x="12807" y="4364"/>
                </a:lnTo>
                <a:lnTo>
                  <a:pt x="12750" y="4286"/>
                </a:lnTo>
                <a:lnTo>
                  <a:pt x="12692" y="4210"/>
                </a:lnTo>
                <a:lnTo>
                  <a:pt x="12633" y="4136"/>
                </a:lnTo>
                <a:lnTo>
                  <a:pt x="12571" y="4062"/>
                </a:lnTo>
                <a:lnTo>
                  <a:pt x="12508" y="3989"/>
                </a:lnTo>
                <a:lnTo>
                  <a:pt x="12443" y="3917"/>
                </a:lnTo>
                <a:lnTo>
                  <a:pt x="12376" y="3847"/>
                </a:lnTo>
                <a:lnTo>
                  <a:pt x="12309" y="3778"/>
                </a:lnTo>
                <a:lnTo>
                  <a:pt x="12230" y="3701"/>
                </a:lnTo>
                <a:lnTo>
                  <a:pt x="12152" y="3628"/>
                </a:lnTo>
                <a:lnTo>
                  <a:pt x="12071" y="3557"/>
                </a:lnTo>
                <a:lnTo>
                  <a:pt x="11989" y="3487"/>
                </a:lnTo>
                <a:lnTo>
                  <a:pt x="11905" y="3419"/>
                </a:lnTo>
                <a:lnTo>
                  <a:pt x="11821" y="3354"/>
                </a:lnTo>
                <a:lnTo>
                  <a:pt x="11735" y="3292"/>
                </a:lnTo>
                <a:lnTo>
                  <a:pt x="11648" y="3231"/>
                </a:lnTo>
                <a:lnTo>
                  <a:pt x="11560" y="3172"/>
                </a:lnTo>
                <a:lnTo>
                  <a:pt x="11471" y="3116"/>
                </a:lnTo>
                <a:lnTo>
                  <a:pt x="11380" y="3062"/>
                </a:lnTo>
                <a:lnTo>
                  <a:pt x="11289" y="3010"/>
                </a:lnTo>
                <a:lnTo>
                  <a:pt x="11196" y="2961"/>
                </a:lnTo>
                <a:lnTo>
                  <a:pt x="11103" y="2914"/>
                </a:lnTo>
                <a:lnTo>
                  <a:pt x="11009" y="2868"/>
                </a:lnTo>
                <a:lnTo>
                  <a:pt x="10913" y="2826"/>
                </a:lnTo>
                <a:lnTo>
                  <a:pt x="10818" y="2786"/>
                </a:lnTo>
                <a:lnTo>
                  <a:pt x="10721" y="2749"/>
                </a:lnTo>
                <a:lnTo>
                  <a:pt x="10625" y="2714"/>
                </a:lnTo>
                <a:lnTo>
                  <a:pt x="10527" y="2681"/>
                </a:lnTo>
                <a:lnTo>
                  <a:pt x="10429" y="2651"/>
                </a:lnTo>
                <a:lnTo>
                  <a:pt x="10330" y="2622"/>
                </a:lnTo>
                <a:lnTo>
                  <a:pt x="10231" y="2597"/>
                </a:lnTo>
                <a:lnTo>
                  <a:pt x="10132" y="2574"/>
                </a:lnTo>
                <a:lnTo>
                  <a:pt x="10031" y="2554"/>
                </a:lnTo>
                <a:lnTo>
                  <a:pt x="9932" y="2537"/>
                </a:lnTo>
                <a:lnTo>
                  <a:pt x="9831" y="2522"/>
                </a:lnTo>
                <a:lnTo>
                  <a:pt x="9730" y="2510"/>
                </a:lnTo>
                <a:lnTo>
                  <a:pt x="9630" y="2500"/>
                </a:lnTo>
                <a:lnTo>
                  <a:pt x="9529" y="2493"/>
                </a:lnTo>
                <a:lnTo>
                  <a:pt x="9428" y="2489"/>
                </a:lnTo>
                <a:lnTo>
                  <a:pt x="9327" y="2487"/>
                </a:lnTo>
                <a:lnTo>
                  <a:pt x="10160" y="1649"/>
                </a:lnTo>
                <a:lnTo>
                  <a:pt x="10199" y="1611"/>
                </a:lnTo>
                <a:lnTo>
                  <a:pt x="10240" y="1574"/>
                </a:lnTo>
                <a:lnTo>
                  <a:pt x="10282" y="1538"/>
                </a:lnTo>
                <a:lnTo>
                  <a:pt x="10324" y="1502"/>
                </a:lnTo>
                <a:lnTo>
                  <a:pt x="10367" y="1468"/>
                </a:lnTo>
                <a:lnTo>
                  <a:pt x="10411" y="1435"/>
                </a:lnTo>
                <a:lnTo>
                  <a:pt x="10456" y="1404"/>
                </a:lnTo>
                <a:lnTo>
                  <a:pt x="10502" y="1373"/>
                </a:lnTo>
                <a:lnTo>
                  <a:pt x="10548" y="1344"/>
                </a:lnTo>
                <a:lnTo>
                  <a:pt x="10596" y="1316"/>
                </a:lnTo>
                <a:lnTo>
                  <a:pt x="10644" y="1289"/>
                </a:lnTo>
                <a:lnTo>
                  <a:pt x="10692" y="1263"/>
                </a:lnTo>
                <a:lnTo>
                  <a:pt x="10742" y="1237"/>
                </a:lnTo>
                <a:lnTo>
                  <a:pt x="10793" y="1214"/>
                </a:lnTo>
                <a:lnTo>
                  <a:pt x="10843" y="1192"/>
                </a:lnTo>
                <a:lnTo>
                  <a:pt x="10894" y="1171"/>
                </a:lnTo>
                <a:lnTo>
                  <a:pt x="10947" y="1151"/>
                </a:lnTo>
                <a:lnTo>
                  <a:pt x="11000" y="1132"/>
                </a:lnTo>
                <a:lnTo>
                  <a:pt x="11053" y="1115"/>
                </a:lnTo>
                <a:lnTo>
                  <a:pt x="11108" y="1099"/>
                </a:lnTo>
                <a:lnTo>
                  <a:pt x="11162" y="1084"/>
                </a:lnTo>
                <a:lnTo>
                  <a:pt x="11217" y="1070"/>
                </a:lnTo>
                <a:lnTo>
                  <a:pt x="11273" y="1058"/>
                </a:lnTo>
                <a:lnTo>
                  <a:pt x="11329" y="1046"/>
                </a:lnTo>
                <a:lnTo>
                  <a:pt x="11386" y="1037"/>
                </a:lnTo>
                <a:lnTo>
                  <a:pt x="11444" y="1028"/>
                </a:lnTo>
                <a:lnTo>
                  <a:pt x="11501" y="1021"/>
                </a:lnTo>
                <a:lnTo>
                  <a:pt x="11559" y="1015"/>
                </a:lnTo>
                <a:lnTo>
                  <a:pt x="11618" y="1010"/>
                </a:lnTo>
                <a:lnTo>
                  <a:pt x="11676" y="1007"/>
                </a:lnTo>
                <a:lnTo>
                  <a:pt x="11735" y="1005"/>
                </a:lnTo>
                <a:lnTo>
                  <a:pt x="11795" y="1004"/>
                </a:lnTo>
                <a:lnTo>
                  <a:pt x="11871" y="1005"/>
                </a:lnTo>
                <a:lnTo>
                  <a:pt x="11947" y="1008"/>
                </a:lnTo>
                <a:lnTo>
                  <a:pt x="12023" y="1014"/>
                </a:lnTo>
                <a:lnTo>
                  <a:pt x="12098" y="1021"/>
                </a:lnTo>
                <a:lnTo>
                  <a:pt x="12175" y="1030"/>
                </a:lnTo>
                <a:lnTo>
                  <a:pt x="12251" y="1042"/>
                </a:lnTo>
                <a:lnTo>
                  <a:pt x="12327" y="1055"/>
                </a:lnTo>
                <a:lnTo>
                  <a:pt x="12402" y="1071"/>
                </a:lnTo>
                <a:lnTo>
                  <a:pt x="12478" y="1088"/>
                </a:lnTo>
                <a:lnTo>
                  <a:pt x="12553" y="1108"/>
                </a:lnTo>
                <a:lnTo>
                  <a:pt x="12629" y="1129"/>
                </a:lnTo>
                <a:lnTo>
                  <a:pt x="12703" y="1153"/>
                </a:lnTo>
                <a:lnTo>
                  <a:pt x="12777" y="1178"/>
                </a:lnTo>
                <a:lnTo>
                  <a:pt x="12852" y="1205"/>
                </a:lnTo>
                <a:lnTo>
                  <a:pt x="12925" y="1234"/>
                </a:lnTo>
                <a:lnTo>
                  <a:pt x="12999" y="1266"/>
                </a:lnTo>
                <a:lnTo>
                  <a:pt x="13071" y="1299"/>
                </a:lnTo>
                <a:lnTo>
                  <a:pt x="13144" y="1334"/>
                </a:lnTo>
                <a:lnTo>
                  <a:pt x="13215" y="1370"/>
                </a:lnTo>
                <a:lnTo>
                  <a:pt x="13285" y="1408"/>
                </a:lnTo>
                <a:lnTo>
                  <a:pt x="13356" y="1448"/>
                </a:lnTo>
                <a:lnTo>
                  <a:pt x="13425" y="1490"/>
                </a:lnTo>
                <a:lnTo>
                  <a:pt x="13495" y="1535"/>
                </a:lnTo>
                <a:lnTo>
                  <a:pt x="13562" y="1580"/>
                </a:lnTo>
                <a:lnTo>
                  <a:pt x="13629" y="1627"/>
                </a:lnTo>
                <a:lnTo>
                  <a:pt x="13696" y="1676"/>
                </a:lnTo>
                <a:lnTo>
                  <a:pt x="13761" y="1727"/>
                </a:lnTo>
                <a:lnTo>
                  <a:pt x="13827" y="1779"/>
                </a:lnTo>
                <a:lnTo>
                  <a:pt x="13890" y="1834"/>
                </a:lnTo>
                <a:lnTo>
                  <a:pt x="13952" y="1889"/>
                </a:lnTo>
                <a:lnTo>
                  <a:pt x="14014" y="1946"/>
                </a:lnTo>
                <a:lnTo>
                  <a:pt x="14075" y="2005"/>
                </a:lnTo>
                <a:lnTo>
                  <a:pt x="14130" y="2061"/>
                </a:lnTo>
                <a:lnTo>
                  <a:pt x="14185" y="2119"/>
                </a:lnTo>
                <a:lnTo>
                  <a:pt x="14237" y="2177"/>
                </a:lnTo>
                <a:lnTo>
                  <a:pt x="14288" y="2235"/>
                </a:lnTo>
                <a:lnTo>
                  <a:pt x="14338" y="2295"/>
                </a:lnTo>
                <a:lnTo>
                  <a:pt x="14386" y="2356"/>
                </a:lnTo>
                <a:lnTo>
                  <a:pt x="14433" y="2417"/>
                </a:lnTo>
                <a:lnTo>
                  <a:pt x="14478" y="2478"/>
                </a:lnTo>
                <a:lnTo>
                  <a:pt x="14522" y="2540"/>
                </a:lnTo>
                <a:lnTo>
                  <a:pt x="14564" y="2603"/>
                </a:lnTo>
                <a:lnTo>
                  <a:pt x="14605" y="2667"/>
                </a:lnTo>
                <a:lnTo>
                  <a:pt x="14644" y="2731"/>
                </a:lnTo>
                <a:lnTo>
                  <a:pt x="14682" y="2796"/>
                </a:lnTo>
                <a:lnTo>
                  <a:pt x="14718" y="2861"/>
                </a:lnTo>
                <a:lnTo>
                  <a:pt x="14752" y="2927"/>
                </a:lnTo>
                <a:lnTo>
                  <a:pt x="14785" y="2993"/>
                </a:lnTo>
                <a:lnTo>
                  <a:pt x="14816" y="3060"/>
                </a:lnTo>
                <a:lnTo>
                  <a:pt x="14846" y="3126"/>
                </a:lnTo>
                <a:lnTo>
                  <a:pt x="14874" y="3195"/>
                </a:lnTo>
                <a:lnTo>
                  <a:pt x="14900" y="3262"/>
                </a:lnTo>
                <a:lnTo>
                  <a:pt x="14925" y="3330"/>
                </a:lnTo>
                <a:lnTo>
                  <a:pt x="14948" y="3398"/>
                </a:lnTo>
                <a:lnTo>
                  <a:pt x="14969" y="3468"/>
                </a:lnTo>
                <a:lnTo>
                  <a:pt x="14988" y="3537"/>
                </a:lnTo>
                <a:lnTo>
                  <a:pt x="15007" y="3606"/>
                </a:lnTo>
                <a:lnTo>
                  <a:pt x="15023" y="3675"/>
                </a:lnTo>
                <a:lnTo>
                  <a:pt x="15038" y="3746"/>
                </a:lnTo>
                <a:lnTo>
                  <a:pt x="15050" y="3816"/>
                </a:lnTo>
                <a:lnTo>
                  <a:pt x="15061" y="3885"/>
                </a:lnTo>
                <a:lnTo>
                  <a:pt x="15070" y="3955"/>
                </a:lnTo>
                <a:lnTo>
                  <a:pt x="15078" y="4026"/>
                </a:lnTo>
                <a:lnTo>
                  <a:pt x="15084" y="4097"/>
                </a:lnTo>
                <a:lnTo>
                  <a:pt x="15087" y="4162"/>
                </a:lnTo>
                <a:lnTo>
                  <a:pt x="15089" y="4227"/>
                </a:lnTo>
                <a:lnTo>
                  <a:pt x="15089" y="4292"/>
                </a:lnTo>
                <a:lnTo>
                  <a:pt x="15088" y="4357"/>
                </a:lnTo>
                <a:lnTo>
                  <a:pt x="15085" y="4420"/>
                </a:lnTo>
                <a:lnTo>
                  <a:pt x="15081" y="4484"/>
                </a:lnTo>
                <a:lnTo>
                  <a:pt x="15075" y="4546"/>
                </a:lnTo>
                <a:lnTo>
                  <a:pt x="15067" y="4610"/>
                </a:lnTo>
                <a:lnTo>
                  <a:pt x="15058" y="4672"/>
                </a:lnTo>
                <a:lnTo>
                  <a:pt x="15048" y="4733"/>
                </a:lnTo>
                <a:lnTo>
                  <a:pt x="15035" y="4794"/>
                </a:lnTo>
                <a:lnTo>
                  <a:pt x="15022" y="4855"/>
                </a:lnTo>
                <a:lnTo>
                  <a:pt x="15006" y="4914"/>
                </a:lnTo>
                <a:lnTo>
                  <a:pt x="14989" y="4973"/>
                </a:lnTo>
                <a:lnTo>
                  <a:pt x="14970" y="5032"/>
                </a:lnTo>
                <a:lnTo>
                  <a:pt x="14950" y="5089"/>
                </a:lnTo>
                <a:lnTo>
                  <a:pt x="14929" y="5147"/>
                </a:lnTo>
                <a:lnTo>
                  <a:pt x="14906" y="5203"/>
                </a:lnTo>
                <a:lnTo>
                  <a:pt x="14882" y="5259"/>
                </a:lnTo>
                <a:lnTo>
                  <a:pt x="14856" y="5314"/>
                </a:lnTo>
                <a:lnTo>
                  <a:pt x="14829" y="5368"/>
                </a:lnTo>
                <a:lnTo>
                  <a:pt x="14799" y="5422"/>
                </a:lnTo>
                <a:lnTo>
                  <a:pt x="14769" y="5474"/>
                </a:lnTo>
                <a:lnTo>
                  <a:pt x="14737" y="5526"/>
                </a:lnTo>
                <a:lnTo>
                  <a:pt x="14704" y="5577"/>
                </a:lnTo>
                <a:lnTo>
                  <a:pt x="14670" y="5627"/>
                </a:lnTo>
                <a:lnTo>
                  <a:pt x="14633" y="5675"/>
                </a:lnTo>
                <a:lnTo>
                  <a:pt x="14595" y="5724"/>
                </a:lnTo>
                <a:lnTo>
                  <a:pt x="14557" y="5772"/>
                </a:lnTo>
                <a:lnTo>
                  <a:pt x="14516" y="5818"/>
                </a:lnTo>
                <a:lnTo>
                  <a:pt x="14474" y="5863"/>
                </a:lnTo>
                <a:lnTo>
                  <a:pt x="14431" y="5907"/>
                </a:lnTo>
                <a:close/>
                <a:moveTo>
                  <a:pt x="4463" y="14370"/>
                </a:moveTo>
                <a:lnTo>
                  <a:pt x="4461" y="14307"/>
                </a:lnTo>
                <a:lnTo>
                  <a:pt x="4458" y="14243"/>
                </a:lnTo>
                <a:lnTo>
                  <a:pt x="4453" y="14180"/>
                </a:lnTo>
                <a:lnTo>
                  <a:pt x="4446" y="14117"/>
                </a:lnTo>
                <a:lnTo>
                  <a:pt x="4438" y="14053"/>
                </a:lnTo>
                <a:lnTo>
                  <a:pt x="4429" y="13990"/>
                </a:lnTo>
                <a:lnTo>
                  <a:pt x="4417" y="13926"/>
                </a:lnTo>
                <a:lnTo>
                  <a:pt x="4405" y="13863"/>
                </a:lnTo>
                <a:lnTo>
                  <a:pt x="4391" y="13800"/>
                </a:lnTo>
                <a:lnTo>
                  <a:pt x="4375" y="13737"/>
                </a:lnTo>
                <a:lnTo>
                  <a:pt x="4357" y="13673"/>
                </a:lnTo>
                <a:lnTo>
                  <a:pt x="4338" y="13610"/>
                </a:lnTo>
                <a:lnTo>
                  <a:pt x="4317" y="13548"/>
                </a:lnTo>
                <a:lnTo>
                  <a:pt x="4295" y="13486"/>
                </a:lnTo>
                <a:lnTo>
                  <a:pt x="4271" y="13423"/>
                </a:lnTo>
                <a:lnTo>
                  <a:pt x="4246" y="13362"/>
                </a:lnTo>
                <a:lnTo>
                  <a:pt x="4219" y="13300"/>
                </a:lnTo>
                <a:lnTo>
                  <a:pt x="4191" y="13240"/>
                </a:lnTo>
                <a:lnTo>
                  <a:pt x="4161" y="13179"/>
                </a:lnTo>
                <a:lnTo>
                  <a:pt x="4128" y="13119"/>
                </a:lnTo>
                <a:lnTo>
                  <a:pt x="4095" y="13059"/>
                </a:lnTo>
                <a:lnTo>
                  <a:pt x="4060" y="13000"/>
                </a:lnTo>
                <a:lnTo>
                  <a:pt x="4024" y="12942"/>
                </a:lnTo>
                <a:lnTo>
                  <a:pt x="3986" y="12884"/>
                </a:lnTo>
                <a:lnTo>
                  <a:pt x="3946" y="12826"/>
                </a:lnTo>
                <a:lnTo>
                  <a:pt x="3905" y="12769"/>
                </a:lnTo>
                <a:lnTo>
                  <a:pt x="3862" y="12714"/>
                </a:lnTo>
                <a:lnTo>
                  <a:pt x="3818" y="12658"/>
                </a:lnTo>
                <a:lnTo>
                  <a:pt x="3771" y="12604"/>
                </a:lnTo>
                <a:lnTo>
                  <a:pt x="3723" y="12549"/>
                </a:lnTo>
                <a:lnTo>
                  <a:pt x="3674" y="12497"/>
                </a:lnTo>
                <a:lnTo>
                  <a:pt x="3622" y="12445"/>
                </a:lnTo>
                <a:lnTo>
                  <a:pt x="3573" y="12396"/>
                </a:lnTo>
                <a:lnTo>
                  <a:pt x="3522" y="12349"/>
                </a:lnTo>
                <a:lnTo>
                  <a:pt x="3470" y="12303"/>
                </a:lnTo>
                <a:lnTo>
                  <a:pt x="3418" y="12258"/>
                </a:lnTo>
                <a:lnTo>
                  <a:pt x="3366" y="12215"/>
                </a:lnTo>
                <a:lnTo>
                  <a:pt x="3312" y="12174"/>
                </a:lnTo>
                <a:lnTo>
                  <a:pt x="3257" y="12133"/>
                </a:lnTo>
                <a:lnTo>
                  <a:pt x="3202" y="12094"/>
                </a:lnTo>
                <a:lnTo>
                  <a:pt x="3146" y="12057"/>
                </a:lnTo>
                <a:lnTo>
                  <a:pt x="3088" y="12020"/>
                </a:lnTo>
                <a:lnTo>
                  <a:pt x="3031" y="11985"/>
                </a:lnTo>
                <a:lnTo>
                  <a:pt x="2974" y="11952"/>
                </a:lnTo>
                <a:lnTo>
                  <a:pt x="2914" y="11920"/>
                </a:lnTo>
                <a:lnTo>
                  <a:pt x="2855" y="11889"/>
                </a:lnTo>
                <a:lnTo>
                  <a:pt x="2796" y="11860"/>
                </a:lnTo>
                <a:lnTo>
                  <a:pt x="2735" y="11832"/>
                </a:lnTo>
                <a:lnTo>
                  <a:pt x="2675" y="11806"/>
                </a:lnTo>
                <a:lnTo>
                  <a:pt x="2613" y="11781"/>
                </a:lnTo>
                <a:lnTo>
                  <a:pt x="2552" y="11757"/>
                </a:lnTo>
                <a:lnTo>
                  <a:pt x="2490" y="11735"/>
                </a:lnTo>
                <a:lnTo>
                  <a:pt x="2427" y="11715"/>
                </a:lnTo>
                <a:lnTo>
                  <a:pt x="2365" y="11696"/>
                </a:lnTo>
                <a:lnTo>
                  <a:pt x="2303" y="11679"/>
                </a:lnTo>
                <a:lnTo>
                  <a:pt x="2239" y="11663"/>
                </a:lnTo>
                <a:lnTo>
                  <a:pt x="2176" y="11648"/>
                </a:lnTo>
                <a:lnTo>
                  <a:pt x="2112" y="11636"/>
                </a:lnTo>
                <a:lnTo>
                  <a:pt x="2048" y="11625"/>
                </a:lnTo>
                <a:lnTo>
                  <a:pt x="1985" y="11615"/>
                </a:lnTo>
                <a:lnTo>
                  <a:pt x="1920" y="11607"/>
                </a:lnTo>
                <a:lnTo>
                  <a:pt x="1857" y="11600"/>
                </a:lnTo>
                <a:lnTo>
                  <a:pt x="1793" y="11595"/>
                </a:lnTo>
                <a:lnTo>
                  <a:pt x="1728" y="11592"/>
                </a:lnTo>
                <a:lnTo>
                  <a:pt x="2229" y="9781"/>
                </a:lnTo>
                <a:lnTo>
                  <a:pt x="2236" y="9759"/>
                </a:lnTo>
                <a:lnTo>
                  <a:pt x="2244" y="9736"/>
                </a:lnTo>
                <a:lnTo>
                  <a:pt x="2253" y="9714"/>
                </a:lnTo>
                <a:lnTo>
                  <a:pt x="2263" y="9692"/>
                </a:lnTo>
                <a:lnTo>
                  <a:pt x="2273" y="9670"/>
                </a:lnTo>
                <a:lnTo>
                  <a:pt x="2284" y="9648"/>
                </a:lnTo>
                <a:lnTo>
                  <a:pt x="2296" y="9626"/>
                </a:lnTo>
                <a:lnTo>
                  <a:pt x="2308" y="9604"/>
                </a:lnTo>
                <a:lnTo>
                  <a:pt x="2321" y="9583"/>
                </a:lnTo>
                <a:lnTo>
                  <a:pt x="2335" y="9561"/>
                </a:lnTo>
                <a:lnTo>
                  <a:pt x="2349" y="9539"/>
                </a:lnTo>
                <a:lnTo>
                  <a:pt x="2363" y="9518"/>
                </a:lnTo>
                <a:lnTo>
                  <a:pt x="2378" y="9498"/>
                </a:lnTo>
                <a:lnTo>
                  <a:pt x="2393" y="9478"/>
                </a:lnTo>
                <a:lnTo>
                  <a:pt x="2409" y="9458"/>
                </a:lnTo>
                <a:lnTo>
                  <a:pt x="2426" y="9438"/>
                </a:lnTo>
                <a:lnTo>
                  <a:pt x="2522" y="9374"/>
                </a:lnTo>
                <a:lnTo>
                  <a:pt x="2621" y="9314"/>
                </a:lnTo>
                <a:lnTo>
                  <a:pt x="2723" y="9260"/>
                </a:lnTo>
                <a:lnTo>
                  <a:pt x="2828" y="9211"/>
                </a:lnTo>
                <a:lnTo>
                  <a:pt x="2934" y="9169"/>
                </a:lnTo>
                <a:lnTo>
                  <a:pt x="3044" y="9131"/>
                </a:lnTo>
                <a:lnTo>
                  <a:pt x="3156" y="9099"/>
                </a:lnTo>
                <a:lnTo>
                  <a:pt x="3268" y="9072"/>
                </a:lnTo>
                <a:lnTo>
                  <a:pt x="3383" y="9051"/>
                </a:lnTo>
                <a:lnTo>
                  <a:pt x="3500" y="9034"/>
                </a:lnTo>
                <a:lnTo>
                  <a:pt x="3617" y="9024"/>
                </a:lnTo>
                <a:lnTo>
                  <a:pt x="3736" y="9018"/>
                </a:lnTo>
                <a:lnTo>
                  <a:pt x="3857" y="9018"/>
                </a:lnTo>
                <a:lnTo>
                  <a:pt x="3976" y="9023"/>
                </a:lnTo>
                <a:lnTo>
                  <a:pt x="4098" y="9033"/>
                </a:lnTo>
                <a:lnTo>
                  <a:pt x="4220" y="9049"/>
                </a:lnTo>
                <a:lnTo>
                  <a:pt x="4342" y="9070"/>
                </a:lnTo>
                <a:lnTo>
                  <a:pt x="4463" y="9096"/>
                </a:lnTo>
                <a:lnTo>
                  <a:pt x="4584" y="9127"/>
                </a:lnTo>
                <a:lnTo>
                  <a:pt x="4706" y="9164"/>
                </a:lnTo>
                <a:lnTo>
                  <a:pt x="4826" y="9206"/>
                </a:lnTo>
                <a:lnTo>
                  <a:pt x="4946" y="9252"/>
                </a:lnTo>
                <a:lnTo>
                  <a:pt x="5065" y="9305"/>
                </a:lnTo>
                <a:lnTo>
                  <a:pt x="5184" y="9363"/>
                </a:lnTo>
                <a:lnTo>
                  <a:pt x="5300" y="9425"/>
                </a:lnTo>
                <a:lnTo>
                  <a:pt x="5415" y="9493"/>
                </a:lnTo>
                <a:lnTo>
                  <a:pt x="5529" y="9566"/>
                </a:lnTo>
                <a:lnTo>
                  <a:pt x="5640" y="9644"/>
                </a:lnTo>
                <a:lnTo>
                  <a:pt x="5750" y="9727"/>
                </a:lnTo>
                <a:lnTo>
                  <a:pt x="5857" y="9815"/>
                </a:lnTo>
                <a:lnTo>
                  <a:pt x="5962" y="9909"/>
                </a:lnTo>
                <a:lnTo>
                  <a:pt x="6065" y="10007"/>
                </a:lnTo>
                <a:lnTo>
                  <a:pt x="6168" y="10115"/>
                </a:lnTo>
                <a:lnTo>
                  <a:pt x="6267" y="10226"/>
                </a:lnTo>
                <a:lnTo>
                  <a:pt x="6360" y="10339"/>
                </a:lnTo>
                <a:lnTo>
                  <a:pt x="6447" y="10456"/>
                </a:lnTo>
                <a:lnTo>
                  <a:pt x="6529" y="10574"/>
                </a:lnTo>
                <a:lnTo>
                  <a:pt x="6604" y="10695"/>
                </a:lnTo>
                <a:lnTo>
                  <a:pt x="6673" y="10816"/>
                </a:lnTo>
                <a:lnTo>
                  <a:pt x="6738" y="10941"/>
                </a:lnTo>
                <a:lnTo>
                  <a:pt x="6796" y="11065"/>
                </a:lnTo>
                <a:lnTo>
                  <a:pt x="6848" y="11191"/>
                </a:lnTo>
                <a:lnTo>
                  <a:pt x="6895" y="11318"/>
                </a:lnTo>
                <a:lnTo>
                  <a:pt x="6936" y="11446"/>
                </a:lnTo>
                <a:lnTo>
                  <a:pt x="6971" y="11574"/>
                </a:lnTo>
                <a:lnTo>
                  <a:pt x="7000" y="11702"/>
                </a:lnTo>
                <a:lnTo>
                  <a:pt x="7023" y="11831"/>
                </a:lnTo>
                <a:lnTo>
                  <a:pt x="7041" y="11959"/>
                </a:lnTo>
                <a:lnTo>
                  <a:pt x="7052" y="12087"/>
                </a:lnTo>
                <a:lnTo>
                  <a:pt x="7058" y="12214"/>
                </a:lnTo>
                <a:lnTo>
                  <a:pt x="7057" y="12341"/>
                </a:lnTo>
                <a:lnTo>
                  <a:pt x="7051" y="12466"/>
                </a:lnTo>
                <a:lnTo>
                  <a:pt x="7039" y="12589"/>
                </a:lnTo>
                <a:lnTo>
                  <a:pt x="7019" y="12712"/>
                </a:lnTo>
                <a:lnTo>
                  <a:pt x="6995" y="12832"/>
                </a:lnTo>
                <a:lnTo>
                  <a:pt x="6965" y="12952"/>
                </a:lnTo>
                <a:lnTo>
                  <a:pt x="6929" y="13068"/>
                </a:lnTo>
                <a:lnTo>
                  <a:pt x="6886" y="13183"/>
                </a:lnTo>
                <a:lnTo>
                  <a:pt x="6837" y="13294"/>
                </a:lnTo>
                <a:lnTo>
                  <a:pt x="6783" y="13402"/>
                </a:lnTo>
                <a:lnTo>
                  <a:pt x="6722" y="13508"/>
                </a:lnTo>
                <a:lnTo>
                  <a:pt x="6655" y="13610"/>
                </a:lnTo>
                <a:lnTo>
                  <a:pt x="6582" y="13710"/>
                </a:lnTo>
                <a:lnTo>
                  <a:pt x="6502" y="13805"/>
                </a:lnTo>
                <a:lnTo>
                  <a:pt x="6481" y="13816"/>
                </a:lnTo>
                <a:lnTo>
                  <a:pt x="6459" y="13827"/>
                </a:lnTo>
                <a:lnTo>
                  <a:pt x="6437" y="13838"/>
                </a:lnTo>
                <a:lnTo>
                  <a:pt x="6415" y="13848"/>
                </a:lnTo>
                <a:lnTo>
                  <a:pt x="6392" y="13858"/>
                </a:lnTo>
                <a:lnTo>
                  <a:pt x="6369" y="13867"/>
                </a:lnTo>
                <a:lnTo>
                  <a:pt x="6345" y="13876"/>
                </a:lnTo>
                <a:lnTo>
                  <a:pt x="6322" y="13884"/>
                </a:lnTo>
                <a:lnTo>
                  <a:pt x="4463" y="14370"/>
                </a:lnTo>
                <a:close/>
                <a:moveTo>
                  <a:pt x="2096" y="14991"/>
                </a:moveTo>
                <a:lnTo>
                  <a:pt x="2070" y="14997"/>
                </a:lnTo>
                <a:lnTo>
                  <a:pt x="2036" y="15005"/>
                </a:lnTo>
                <a:lnTo>
                  <a:pt x="1995" y="15014"/>
                </a:lnTo>
                <a:lnTo>
                  <a:pt x="1949" y="15024"/>
                </a:lnTo>
                <a:lnTo>
                  <a:pt x="1899" y="15034"/>
                </a:lnTo>
                <a:lnTo>
                  <a:pt x="1849" y="15043"/>
                </a:lnTo>
                <a:lnTo>
                  <a:pt x="1825" y="15046"/>
                </a:lnTo>
                <a:lnTo>
                  <a:pt x="1801" y="15050"/>
                </a:lnTo>
                <a:lnTo>
                  <a:pt x="1777" y="15052"/>
                </a:lnTo>
                <a:lnTo>
                  <a:pt x="1755" y="15054"/>
                </a:lnTo>
                <a:lnTo>
                  <a:pt x="1716" y="15053"/>
                </a:lnTo>
                <a:lnTo>
                  <a:pt x="1679" y="15049"/>
                </a:lnTo>
                <a:lnTo>
                  <a:pt x="1641" y="15044"/>
                </a:lnTo>
                <a:lnTo>
                  <a:pt x="1604" y="15037"/>
                </a:lnTo>
                <a:lnTo>
                  <a:pt x="1568" y="15029"/>
                </a:lnTo>
                <a:lnTo>
                  <a:pt x="1532" y="15018"/>
                </a:lnTo>
                <a:lnTo>
                  <a:pt x="1498" y="15006"/>
                </a:lnTo>
                <a:lnTo>
                  <a:pt x="1464" y="14993"/>
                </a:lnTo>
                <a:lnTo>
                  <a:pt x="1430" y="14978"/>
                </a:lnTo>
                <a:lnTo>
                  <a:pt x="1398" y="14961"/>
                </a:lnTo>
                <a:lnTo>
                  <a:pt x="1367" y="14943"/>
                </a:lnTo>
                <a:lnTo>
                  <a:pt x="1336" y="14923"/>
                </a:lnTo>
                <a:lnTo>
                  <a:pt x="1307" y="14902"/>
                </a:lnTo>
                <a:lnTo>
                  <a:pt x="1279" y="14880"/>
                </a:lnTo>
                <a:lnTo>
                  <a:pt x="1251" y="14856"/>
                </a:lnTo>
                <a:lnTo>
                  <a:pt x="1225" y="14832"/>
                </a:lnTo>
                <a:lnTo>
                  <a:pt x="1201" y="14804"/>
                </a:lnTo>
                <a:lnTo>
                  <a:pt x="1177" y="14777"/>
                </a:lnTo>
                <a:lnTo>
                  <a:pt x="1155" y="14749"/>
                </a:lnTo>
                <a:lnTo>
                  <a:pt x="1134" y="14720"/>
                </a:lnTo>
                <a:lnTo>
                  <a:pt x="1115" y="14689"/>
                </a:lnTo>
                <a:lnTo>
                  <a:pt x="1096" y="14658"/>
                </a:lnTo>
                <a:lnTo>
                  <a:pt x="1080" y="14626"/>
                </a:lnTo>
                <a:lnTo>
                  <a:pt x="1065" y="14593"/>
                </a:lnTo>
                <a:lnTo>
                  <a:pt x="1051" y="14559"/>
                </a:lnTo>
                <a:lnTo>
                  <a:pt x="1040" y="14524"/>
                </a:lnTo>
                <a:lnTo>
                  <a:pt x="1030" y="14488"/>
                </a:lnTo>
                <a:lnTo>
                  <a:pt x="1021" y="14452"/>
                </a:lnTo>
                <a:lnTo>
                  <a:pt x="1015" y="14415"/>
                </a:lnTo>
                <a:lnTo>
                  <a:pt x="1010" y="14378"/>
                </a:lnTo>
                <a:lnTo>
                  <a:pt x="1007" y="14340"/>
                </a:lnTo>
                <a:lnTo>
                  <a:pt x="1006" y="14302"/>
                </a:lnTo>
                <a:lnTo>
                  <a:pt x="1009" y="14268"/>
                </a:lnTo>
                <a:lnTo>
                  <a:pt x="1015" y="14229"/>
                </a:lnTo>
                <a:lnTo>
                  <a:pt x="1022" y="14189"/>
                </a:lnTo>
                <a:lnTo>
                  <a:pt x="1029" y="14149"/>
                </a:lnTo>
                <a:lnTo>
                  <a:pt x="1037" y="14110"/>
                </a:lnTo>
                <a:lnTo>
                  <a:pt x="1045" y="14074"/>
                </a:lnTo>
                <a:lnTo>
                  <a:pt x="1051" y="14043"/>
                </a:lnTo>
                <a:lnTo>
                  <a:pt x="1056" y="14020"/>
                </a:lnTo>
                <a:lnTo>
                  <a:pt x="1586" y="12106"/>
                </a:lnTo>
                <a:lnTo>
                  <a:pt x="1641" y="12105"/>
                </a:lnTo>
                <a:lnTo>
                  <a:pt x="1695" y="12105"/>
                </a:lnTo>
                <a:lnTo>
                  <a:pt x="1749" y="12107"/>
                </a:lnTo>
                <a:lnTo>
                  <a:pt x="1804" y="12111"/>
                </a:lnTo>
                <a:lnTo>
                  <a:pt x="1858" y="12116"/>
                </a:lnTo>
                <a:lnTo>
                  <a:pt x="1913" y="12122"/>
                </a:lnTo>
                <a:lnTo>
                  <a:pt x="1968" y="12130"/>
                </a:lnTo>
                <a:lnTo>
                  <a:pt x="2023" y="12139"/>
                </a:lnTo>
                <a:lnTo>
                  <a:pt x="2077" y="12149"/>
                </a:lnTo>
                <a:lnTo>
                  <a:pt x="2133" y="12161"/>
                </a:lnTo>
                <a:lnTo>
                  <a:pt x="2187" y="12175"/>
                </a:lnTo>
                <a:lnTo>
                  <a:pt x="2242" y="12190"/>
                </a:lnTo>
                <a:lnTo>
                  <a:pt x="2297" y="12206"/>
                </a:lnTo>
                <a:lnTo>
                  <a:pt x="2351" y="12224"/>
                </a:lnTo>
                <a:lnTo>
                  <a:pt x="2405" y="12243"/>
                </a:lnTo>
                <a:lnTo>
                  <a:pt x="2460" y="12264"/>
                </a:lnTo>
                <a:lnTo>
                  <a:pt x="2513" y="12286"/>
                </a:lnTo>
                <a:lnTo>
                  <a:pt x="2566" y="12309"/>
                </a:lnTo>
                <a:lnTo>
                  <a:pt x="2619" y="12335"/>
                </a:lnTo>
                <a:lnTo>
                  <a:pt x="2673" y="12362"/>
                </a:lnTo>
                <a:lnTo>
                  <a:pt x="2725" y="12390"/>
                </a:lnTo>
                <a:lnTo>
                  <a:pt x="2776" y="12420"/>
                </a:lnTo>
                <a:lnTo>
                  <a:pt x="2829" y="12451"/>
                </a:lnTo>
                <a:lnTo>
                  <a:pt x="2879" y="12483"/>
                </a:lnTo>
                <a:lnTo>
                  <a:pt x="2930" y="12517"/>
                </a:lnTo>
                <a:lnTo>
                  <a:pt x="2980" y="12553"/>
                </a:lnTo>
                <a:lnTo>
                  <a:pt x="3029" y="12590"/>
                </a:lnTo>
                <a:lnTo>
                  <a:pt x="3078" y="12629"/>
                </a:lnTo>
                <a:lnTo>
                  <a:pt x="3126" y="12669"/>
                </a:lnTo>
                <a:lnTo>
                  <a:pt x="3174" y="12711"/>
                </a:lnTo>
                <a:lnTo>
                  <a:pt x="3220" y="12754"/>
                </a:lnTo>
                <a:lnTo>
                  <a:pt x="3266" y="12799"/>
                </a:lnTo>
                <a:lnTo>
                  <a:pt x="3312" y="12845"/>
                </a:lnTo>
                <a:lnTo>
                  <a:pt x="3356" y="12893"/>
                </a:lnTo>
                <a:lnTo>
                  <a:pt x="3398" y="12941"/>
                </a:lnTo>
                <a:lnTo>
                  <a:pt x="3439" y="12990"/>
                </a:lnTo>
                <a:lnTo>
                  <a:pt x="3479" y="13039"/>
                </a:lnTo>
                <a:lnTo>
                  <a:pt x="3517" y="13089"/>
                </a:lnTo>
                <a:lnTo>
                  <a:pt x="3553" y="13139"/>
                </a:lnTo>
                <a:lnTo>
                  <a:pt x="3588" y="13191"/>
                </a:lnTo>
                <a:lnTo>
                  <a:pt x="3621" y="13243"/>
                </a:lnTo>
                <a:lnTo>
                  <a:pt x="3653" y="13295"/>
                </a:lnTo>
                <a:lnTo>
                  <a:pt x="3683" y="13348"/>
                </a:lnTo>
                <a:lnTo>
                  <a:pt x="3712" y="13401"/>
                </a:lnTo>
                <a:lnTo>
                  <a:pt x="3739" y="13455"/>
                </a:lnTo>
                <a:lnTo>
                  <a:pt x="3765" y="13509"/>
                </a:lnTo>
                <a:lnTo>
                  <a:pt x="3788" y="13563"/>
                </a:lnTo>
                <a:lnTo>
                  <a:pt x="3811" y="13617"/>
                </a:lnTo>
                <a:lnTo>
                  <a:pt x="3833" y="13671"/>
                </a:lnTo>
                <a:lnTo>
                  <a:pt x="3852" y="13727"/>
                </a:lnTo>
                <a:lnTo>
                  <a:pt x="3870" y="13782"/>
                </a:lnTo>
                <a:lnTo>
                  <a:pt x="3887" y="13837"/>
                </a:lnTo>
                <a:lnTo>
                  <a:pt x="3902" y="13892"/>
                </a:lnTo>
                <a:lnTo>
                  <a:pt x="3915" y="13948"/>
                </a:lnTo>
                <a:lnTo>
                  <a:pt x="3927" y="14004"/>
                </a:lnTo>
                <a:lnTo>
                  <a:pt x="3938" y="14060"/>
                </a:lnTo>
                <a:lnTo>
                  <a:pt x="3946" y="14115"/>
                </a:lnTo>
                <a:lnTo>
                  <a:pt x="3954" y="14170"/>
                </a:lnTo>
                <a:lnTo>
                  <a:pt x="3960" y="14225"/>
                </a:lnTo>
                <a:lnTo>
                  <a:pt x="3964" y="14282"/>
                </a:lnTo>
                <a:lnTo>
                  <a:pt x="3967" y="14337"/>
                </a:lnTo>
                <a:lnTo>
                  <a:pt x="3968" y="14391"/>
                </a:lnTo>
                <a:lnTo>
                  <a:pt x="3968" y="14446"/>
                </a:lnTo>
                <a:lnTo>
                  <a:pt x="3967" y="14500"/>
                </a:lnTo>
                <a:lnTo>
                  <a:pt x="2096" y="14991"/>
                </a:lnTo>
                <a:close/>
                <a:moveTo>
                  <a:pt x="5275" y="8311"/>
                </a:moveTo>
                <a:lnTo>
                  <a:pt x="5187" y="8277"/>
                </a:lnTo>
                <a:lnTo>
                  <a:pt x="5099" y="8245"/>
                </a:lnTo>
                <a:lnTo>
                  <a:pt x="5011" y="8215"/>
                </a:lnTo>
                <a:lnTo>
                  <a:pt x="4921" y="8186"/>
                </a:lnTo>
                <a:lnTo>
                  <a:pt x="4877" y="8173"/>
                </a:lnTo>
                <a:lnTo>
                  <a:pt x="4833" y="8159"/>
                </a:lnTo>
                <a:lnTo>
                  <a:pt x="4787" y="8147"/>
                </a:lnTo>
                <a:lnTo>
                  <a:pt x="4742" y="8135"/>
                </a:lnTo>
                <a:lnTo>
                  <a:pt x="4698" y="8124"/>
                </a:lnTo>
                <a:lnTo>
                  <a:pt x="4652" y="8113"/>
                </a:lnTo>
                <a:lnTo>
                  <a:pt x="4607" y="8103"/>
                </a:lnTo>
                <a:lnTo>
                  <a:pt x="4562" y="8093"/>
                </a:lnTo>
                <a:lnTo>
                  <a:pt x="4517" y="8084"/>
                </a:lnTo>
                <a:lnTo>
                  <a:pt x="4471" y="8075"/>
                </a:lnTo>
                <a:lnTo>
                  <a:pt x="4426" y="8067"/>
                </a:lnTo>
                <a:lnTo>
                  <a:pt x="4380" y="8059"/>
                </a:lnTo>
                <a:lnTo>
                  <a:pt x="4335" y="8052"/>
                </a:lnTo>
                <a:lnTo>
                  <a:pt x="4289" y="8045"/>
                </a:lnTo>
                <a:lnTo>
                  <a:pt x="4243" y="8039"/>
                </a:lnTo>
                <a:lnTo>
                  <a:pt x="4198" y="8034"/>
                </a:lnTo>
                <a:lnTo>
                  <a:pt x="4153" y="8029"/>
                </a:lnTo>
                <a:lnTo>
                  <a:pt x="4106" y="8025"/>
                </a:lnTo>
                <a:lnTo>
                  <a:pt x="4061" y="8021"/>
                </a:lnTo>
                <a:lnTo>
                  <a:pt x="4015" y="8018"/>
                </a:lnTo>
                <a:lnTo>
                  <a:pt x="3969" y="8015"/>
                </a:lnTo>
                <a:lnTo>
                  <a:pt x="3923" y="8013"/>
                </a:lnTo>
                <a:lnTo>
                  <a:pt x="3878" y="8011"/>
                </a:lnTo>
                <a:lnTo>
                  <a:pt x="3832" y="8011"/>
                </a:lnTo>
                <a:lnTo>
                  <a:pt x="7706" y="4116"/>
                </a:lnTo>
                <a:lnTo>
                  <a:pt x="7763" y="4063"/>
                </a:lnTo>
                <a:lnTo>
                  <a:pt x="7820" y="4012"/>
                </a:lnTo>
                <a:lnTo>
                  <a:pt x="7880" y="3964"/>
                </a:lnTo>
                <a:lnTo>
                  <a:pt x="7941" y="3918"/>
                </a:lnTo>
                <a:lnTo>
                  <a:pt x="8003" y="3875"/>
                </a:lnTo>
                <a:lnTo>
                  <a:pt x="8067" y="3834"/>
                </a:lnTo>
                <a:lnTo>
                  <a:pt x="8131" y="3796"/>
                </a:lnTo>
                <a:lnTo>
                  <a:pt x="8197" y="3760"/>
                </a:lnTo>
                <a:lnTo>
                  <a:pt x="8265" y="3725"/>
                </a:lnTo>
                <a:lnTo>
                  <a:pt x="8333" y="3694"/>
                </a:lnTo>
                <a:lnTo>
                  <a:pt x="8403" y="3665"/>
                </a:lnTo>
                <a:lnTo>
                  <a:pt x="8473" y="3638"/>
                </a:lnTo>
                <a:lnTo>
                  <a:pt x="8544" y="3613"/>
                </a:lnTo>
                <a:lnTo>
                  <a:pt x="8616" y="3591"/>
                </a:lnTo>
                <a:lnTo>
                  <a:pt x="8689" y="3571"/>
                </a:lnTo>
                <a:lnTo>
                  <a:pt x="8764" y="3554"/>
                </a:lnTo>
                <a:lnTo>
                  <a:pt x="8838" y="3539"/>
                </a:lnTo>
                <a:lnTo>
                  <a:pt x="8914" y="3526"/>
                </a:lnTo>
                <a:lnTo>
                  <a:pt x="8989" y="3515"/>
                </a:lnTo>
                <a:lnTo>
                  <a:pt x="9067" y="3507"/>
                </a:lnTo>
                <a:lnTo>
                  <a:pt x="9143" y="3501"/>
                </a:lnTo>
                <a:lnTo>
                  <a:pt x="9220" y="3497"/>
                </a:lnTo>
                <a:lnTo>
                  <a:pt x="9299" y="3496"/>
                </a:lnTo>
                <a:lnTo>
                  <a:pt x="9377" y="3497"/>
                </a:lnTo>
                <a:lnTo>
                  <a:pt x="9457" y="3500"/>
                </a:lnTo>
                <a:lnTo>
                  <a:pt x="9535" y="3505"/>
                </a:lnTo>
                <a:lnTo>
                  <a:pt x="9615" y="3512"/>
                </a:lnTo>
                <a:lnTo>
                  <a:pt x="9694" y="3522"/>
                </a:lnTo>
                <a:lnTo>
                  <a:pt x="9775" y="3534"/>
                </a:lnTo>
                <a:lnTo>
                  <a:pt x="9854" y="3548"/>
                </a:lnTo>
                <a:lnTo>
                  <a:pt x="9934" y="3565"/>
                </a:lnTo>
                <a:lnTo>
                  <a:pt x="10014" y="3583"/>
                </a:lnTo>
                <a:lnTo>
                  <a:pt x="5275" y="8311"/>
                </a:lnTo>
                <a:close/>
                <a:moveTo>
                  <a:pt x="7441" y="10165"/>
                </a:moveTo>
                <a:lnTo>
                  <a:pt x="7406" y="10107"/>
                </a:lnTo>
                <a:lnTo>
                  <a:pt x="7369" y="10049"/>
                </a:lnTo>
                <a:lnTo>
                  <a:pt x="7332" y="9992"/>
                </a:lnTo>
                <a:lnTo>
                  <a:pt x="7295" y="9936"/>
                </a:lnTo>
                <a:lnTo>
                  <a:pt x="7257" y="9880"/>
                </a:lnTo>
                <a:lnTo>
                  <a:pt x="7218" y="9824"/>
                </a:lnTo>
                <a:lnTo>
                  <a:pt x="7177" y="9768"/>
                </a:lnTo>
                <a:lnTo>
                  <a:pt x="7137" y="9714"/>
                </a:lnTo>
                <a:lnTo>
                  <a:pt x="7096" y="9660"/>
                </a:lnTo>
                <a:lnTo>
                  <a:pt x="7053" y="9606"/>
                </a:lnTo>
                <a:lnTo>
                  <a:pt x="7009" y="9553"/>
                </a:lnTo>
                <a:lnTo>
                  <a:pt x="6965" y="9500"/>
                </a:lnTo>
                <a:lnTo>
                  <a:pt x="6919" y="9448"/>
                </a:lnTo>
                <a:lnTo>
                  <a:pt x="6873" y="9397"/>
                </a:lnTo>
                <a:lnTo>
                  <a:pt x="6824" y="9347"/>
                </a:lnTo>
                <a:lnTo>
                  <a:pt x="6776" y="9297"/>
                </a:lnTo>
                <a:lnTo>
                  <a:pt x="6718" y="9240"/>
                </a:lnTo>
                <a:lnTo>
                  <a:pt x="6658" y="9185"/>
                </a:lnTo>
                <a:lnTo>
                  <a:pt x="6598" y="9131"/>
                </a:lnTo>
                <a:lnTo>
                  <a:pt x="6538" y="9079"/>
                </a:lnTo>
                <a:lnTo>
                  <a:pt x="6475" y="9029"/>
                </a:lnTo>
                <a:lnTo>
                  <a:pt x="6412" y="8978"/>
                </a:lnTo>
                <a:lnTo>
                  <a:pt x="6348" y="8930"/>
                </a:lnTo>
                <a:lnTo>
                  <a:pt x="6284" y="8884"/>
                </a:lnTo>
                <a:lnTo>
                  <a:pt x="6220" y="8838"/>
                </a:lnTo>
                <a:lnTo>
                  <a:pt x="6153" y="8794"/>
                </a:lnTo>
                <a:lnTo>
                  <a:pt x="6087" y="8750"/>
                </a:lnTo>
                <a:lnTo>
                  <a:pt x="6021" y="8707"/>
                </a:lnTo>
                <a:lnTo>
                  <a:pt x="5953" y="8666"/>
                </a:lnTo>
                <a:lnTo>
                  <a:pt x="5885" y="8626"/>
                </a:lnTo>
                <a:lnTo>
                  <a:pt x="5816" y="8587"/>
                </a:lnTo>
                <a:lnTo>
                  <a:pt x="5748" y="8549"/>
                </a:lnTo>
                <a:lnTo>
                  <a:pt x="10542" y="3766"/>
                </a:lnTo>
                <a:lnTo>
                  <a:pt x="10613" y="3798"/>
                </a:lnTo>
                <a:lnTo>
                  <a:pt x="10683" y="3831"/>
                </a:lnTo>
                <a:lnTo>
                  <a:pt x="10752" y="3866"/>
                </a:lnTo>
                <a:lnTo>
                  <a:pt x="10821" y="3903"/>
                </a:lnTo>
                <a:lnTo>
                  <a:pt x="10889" y="3942"/>
                </a:lnTo>
                <a:lnTo>
                  <a:pt x="10958" y="3983"/>
                </a:lnTo>
                <a:lnTo>
                  <a:pt x="11025" y="4026"/>
                </a:lnTo>
                <a:lnTo>
                  <a:pt x="11091" y="4070"/>
                </a:lnTo>
                <a:lnTo>
                  <a:pt x="11157" y="4115"/>
                </a:lnTo>
                <a:lnTo>
                  <a:pt x="11222" y="4163"/>
                </a:lnTo>
                <a:lnTo>
                  <a:pt x="11287" y="4212"/>
                </a:lnTo>
                <a:lnTo>
                  <a:pt x="11351" y="4263"/>
                </a:lnTo>
                <a:lnTo>
                  <a:pt x="11413" y="4317"/>
                </a:lnTo>
                <a:lnTo>
                  <a:pt x="11476" y="4372"/>
                </a:lnTo>
                <a:lnTo>
                  <a:pt x="11537" y="4428"/>
                </a:lnTo>
                <a:lnTo>
                  <a:pt x="11597" y="4487"/>
                </a:lnTo>
                <a:lnTo>
                  <a:pt x="11648" y="4537"/>
                </a:lnTo>
                <a:lnTo>
                  <a:pt x="11696" y="4590"/>
                </a:lnTo>
                <a:lnTo>
                  <a:pt x="11743" y="4642"/>
                </a:lnTo>
                <a:lnTo>
                  <a:pt x="11790" y="4696"/>
                </a:lnTo>
                <a:lnTo>
                  <a:pt x="11835" y="4749"/>
                </a:lnTo>
                <a:lnTo>
                  <a:pt x="11878" y="4803"/>
                </a:lnTo>
                <a:lnTo>
                  <a:pt x="11919" y="4859"/>
                </a:lnTo>
                <a:lnTo>
                  <a:pt x="11961" y="4915"/>
                </a:lnTo>
                <a:lnTo>
                  <a:pt x="12000" y="4970"/>
                </a:lnTo>
                <a:lnTo>
                  <a:pt x="12038" y="5027"/>
                </a:lnTo>
                <a:lnTo>
                  <a:pt x="12075" y="5084"/>
                </a:lnTo>
                <a:lnTo>
                  <a:pt x="12110" y="5142"/>
                </a:lnTo>
                <a:lnTo>
                  <a:pt x="12145" y="5200"/>
                </a:lnTo>
                <a:lnTo>
                  <a:pt x="12178" y="5258"/>
                </a:lnTo>
                <a:lnTo>
                  <a:pt x="12210" y="5316"/>
                </a:lnTo>
                <a:lnTo>
                  <a:pt x="12241" y="5375"/>
                </a:lnTo>
                <a:lnTo>
                  <a:pt x="7441" y="10165"/>
                </a:lnTo>
                <a:close/>
                <a:moveTo>
                  <a:pt x="8055" y="11941"/>
                </a:moveTo>
                <a:lnTo>
                  <a:pt x="8045" y="11856"/>
                </a:lnTo>
                <a:lnTo>
                  <a:pt x="8035" y="11772"/>
                </a:lnTo>
                <a:lnTo>
                  <a:pt x="8022" y="11687"/>
                </a:lnTo>
                <a:lnTo>
                  <a:pt x="8008" y="11603"/>
                </a:lnTo>
                <a:lnTo>
                  <a:pt x="7991" y="11519"/>
                </a:lnTo>
                <a:lnTo>
                  <a:pt x="7973" y="11435"/>
                </a:lnTo>
                <a:lnTo>
                  <a:pt x="7953" y="11352"/>
                </a:lnTo>
                <a:lnTo>
                  <a:pt x="7931" y="11270"/>
                </a:lnTo>
                <a:lnTo>
                  <a:pt x="7907" y="11187"/>
                </a:lnTo>
                <a:lnTo>
                  <a:pt x="7882" y="11105"/>
                </a:lnTo>
                <a:lnTo>
                  <a:pt x="7854" y="11024"/>
                </a:lnTo>
                <a:lnTo>
                  <a:pt x="7825" y="10943"/>
                </a:lnTo>
                <a:lnTo>
                  <a:pt x="7795" y="10861"/>
                </a:lnTo>
                <a:lnTo>
                  <a:pt x="7763" y="10781"/>
                </a:lnTo>
                <a:lnTo>
                  <a:pt x="7729" y="10702"/>
                </a:lnTo>
                <a:lnTo>
                  <a:pt x="7693" y="10622"/>
                </a:lnTo>
                <a:lnTo>
                  <a:pt x="12448" y="5878"/>
                </a:lnTo>
                <a:lnTo>
                  <a:pt x="12475" y="5965"/>
                </a:lnTo>
                <a:lnTo>
                  <a:pt x="12499" y="6051"/>
                </a:lnTo>
                <a:lnTo>
                  <a:pt x="12519" y="6137"/>
                </a:lnTo>
                <a:lnTo>
                  <a:pt x="12537" y="6223"/>
                </a:lnTo>
                <a:lnTo>
                  <a:pt x="12553" y="6310"/>
                </a:lnTo>
                <a:lnTo>
                  <a:pt x="12566" y="6396"/>
                </a:lnTo>
                <a:lnTo>
                  <a:pt x="12576" y="6482"/>
                </a:lnTo>
                <a:lnTo>
                  <a:pt x="12583" y="6568"/>
                </a:lnTo>
                <a:lnTo>
                  <a:pt x="12588" y="6654"/>
                </a:lnTo>
                <a:lnTo>
                  <a:pt x="12591" y="6739"/>
                </a:lnTo>
                <a:lnTo>
                  <a:pt x="12591" y="6824"/>
                </a:lnTo>
                <a:lnTo>
                  <a:pt x="12588" y="6908"/>
                </a:lnTo>
                <a:lnTo>
                  <a:pt x="12582" y="6992"/>
                </a:lnTo>
                <a:lnTo>
                  <a:pt x="12574" y="7075"/>
                </a:lnTo>
                <a:lnTo>
                  <a:pt x="12563" y="7158"/>
                </a:lnTo>
                <a:lnTo>
                  <a:pt x="12549" y="7239"/>
                </a:lnTo>
                <a:lnTo>
                  <a:pt x="12533" y="7320"/>
                </a:lnTo>
                <a:lnTo>
                  <a:pt x="12513" y="7400"/>
                </a:lnTo>
                <a:lnTo>
                  <a:pt x="12492" y="7479"/>
                </a:lnTo>
                <a:lnTo>
                  <a:pt x="12467" y="7557"/>
                </a:lnTo>
                <a:lnTo>
                  <a:pt x="12439" y="7635"/>
                </a:lnTo>
                <a:lnTo>
                  <a:pt x="12409" y="7710"/>
                </a:lnTo>
                <a:lnTo>
                  <a:pt x="12376" y="7784"/>
                </a:lnTo>
                <a:lnTo>
                  <a:pt x="12340" y="7857"/>
                </a:lnTo>
                <a:lnTo>
                  <a:pt x="12302" y="7930"/>
                </a:lnTo>
                <a:lnTo>
                  <a:pt x="12260" y="8000"/>
                </a:lnTo>
                <a:lnTo>
                  <a:pt x="12216" y="8069"/>
                </a:lnTo>
                <a:lnTo>
                  <a:pt x="12169" y="8136"/>
                </a:lnTo>
                <a:lnTo>
                  <a:pt x="12120" y="8203"/>
                </a:lnTo>
                <a:lnTo>
                  <a:pt x="12066" y="8267"/>
                </a:lnTo>
                <a:lnTo>
                  <a:pt x="12011" y="8329"/>
                </a:lnTo>
                <a:lnTo>
                  <a:pt x="11953" y="8389"/>
                </a:lnTo>
                <a:lnTo>
                  <a:pt x="11947" y="8394"/>
                </a:lnTo>
                <a:lnTo>
                  <a:pt x="11940" y="8400"/>
                </a:lnTo>
                <a:lnTo>
                  <a:pt x="11948" y="8406"/>
                </a:lnTo>
                <a:lnTo>
                  <a:pt x="8060" y="12314"/>
                </a:lnTo>
                <a:lnTo>
                  <a:pt x="8061" y="12268"/>
                </a:lnTo>
                <a:lnTo>
                  <a:pt x="8061" y="12222"/>
                </a:lnTo>
                <a:lnTo>
                  <a:pt x="8062" y="12175"/>
                </a:lnTo>
                <a:lnTo>
                  <a:pt x="8062" y="12129"/>
                </a:lnTo>
                <a:lnTo>
                  <a:pt x="8062" y="12082"/>
                </a:lnTo>
                <a:lnTo>
                  <a:pt x="8061" y="12035"/>
                </a:lnTo>
                <a:lnTo>
                  <a:pt x="8059" y="11988"/>
                </a:lnTo>
                <a:lnTo>
                  <a:pt x="8055" y="11941"/>
                </a:lnTo>
                <a:close/>
                <a:moveTo>
                  <a:pt x="14785" y="1295"/>
                </a:moveTo>
                <a:lnTo>
                  <a:pt x="14707" y="1218"/>
                </a:lnTo>
                <a:lnTo>
                  <a:pt x="14626" y="1144"/>
                </a:lnTo>
                <a:lnTo>
                  <a:pt x="14546" y="1072"/>
                </a:lnTo>
                <a:lnTo>
                  <a:pt x="14463" y="1003"/>
                </a:lnTo>
                <a:lnTo>
                  <a:pt x="14379" y="934"/>
                </a:lnTo>
                <a:lnTo>
                  <a:pt x="14294" y="869"/>
                </a:lnTo>
                <a:lnTo>
                  <a:pt x="14208" y="806"/>
                </a:lnTo>
                <a:lnTo>
                  <a:pt x="14119" y="745"/>
                </a:lnTo>
                <a:lnTo>
                  <a:pt x="14031" y="685"/>
                </a:lnTo>
                <a:lnTo>
                  <a:pt x="13941" y="629"/>
                </a:lnTo>
                <a:lnTo>
                  <a:pt x="13851" y="575"/>
                </a:lnTo>
                <a:lnTo>
                  <a:pt x="13758" y="523"/>
                </a:lnTo>
                <a:lnTo>
                  <a:pt x="13666" y="473"/>
                </a:lnTo>
                <a:lnTo>
                  <a:pt x="13572" y="426"/>
                </a:lnTo>
                <a:lnTo>
                  <a:pt x="13478" y="380"/>
                </a:lnTo>
                <a:lnTo>
                  <a:pt x="13382" y="338"/>
                </a:lnTo>
                <a:lnTo>
                  <a:pt x="13286" y="298"/>
                </a:lnTo>
                <a:lnTo>
                  <a:pt x="13190" y="260"/>
                </a:lnTo>
                <a:lnTo>
                  <a:pt x="13092" y="225"/>
                </a:lnTo>
                <a:lnTo>
                  <a:pt x="12995" y="193"/>
                </a:lnTo>
                <a:lnTo>
                  <a:pt x="12896" y="162"/>
                </a:lnTo>
                <a:lnTo>
                  <a:pt x="12798" y="134"/>
                </a:lnTo>
                <a:lnTo>
                  <a:pt x="12698" y="109"/>
                </a:lnTo>
                <a:lnTo>
                  <a:pt x="12598" y="86"/>
                </a:lnTo>
                <a:lnTo>
                  <a:pt x="12499" y="66"/>
                </a:lnTo>
                <a:lnTo>
                  <a:pt x="12398" y="49"/>
                </a:lnTo>
                <a:lnTo>
                  <a:pt x="12299" y="34"/>
                </a:lnTo>
                <a:lnTo>
                  <a:pt x="12198" y="22"/>
                </a:lnTo>
                <a:lnTo>
                  <a:pt x="12097" y="12"/>
                </a:lnTo>
                <a:lnTo>
                  <a:pt x="11996" y="5"/>
                </a:lnTo>
                <a:lnTo>
                  <a:pt x="11895" y="1"/>
                </a:lnTo>
                <a:lnTo>
                  <a:pt x="11795" y="0"/>
                </a:lnTo>
                <a:lnTo>
                  <a:pt x="11710" y="1"/>
                </a:lnTo>
                <a:lnTo>
                  <a:pt x="11626" y="4"/>
                </a:lnTo>
                <a:lnTo>
                  <a:pt x="11542" y="9"/>
                </a:lnTo>
                <a:lnTo>
                  <a:pt x="11459" y="16"/>
                </a:lnTo>
                <a:lnTo>
                  <a:pt x="11376" y="24"/>
                </a:lnTo>
                <a:lnTo>
                  <a:pt x="11294" y="35"/>
                </a:lnTo>
                <a:lnTo>
                  <a:pt x="11212" y="47"/>
                </a:lnTo>
                <a:lnTo>
                  <a:pt x="11131" y="62"/>
                </a:lnTo>
                <a:lnTo>
                  <a:pt x="11051" y="78"/>
                </a:lnTo>
                <a:lnTo>
                  <a:pt x="10971" y="96"/>
                </a:lnTo>
                <a:lnTo>
                  <a:pt x="10892" y="116"/>
                </a:lnTo>
                <a:lnTo>
                  <a:pt x="10814" y="139"/>
                </a:lnTo>
                <a:lnTo>
                  <a:pt x="10736" y="162"/>
                </a:lnTo>
                <a:lnTo>
                  <a:pt x="10660" y="187"/>
                </a:lnTo>
                <a:lnTo>
                  <a:pt x="10584" y="215"/>
                </a:lnTo>
                <a:lnTo>
                  <a:pt x="10509" y="243"/>
                </a:lnTo>
                <a:lnTo>
                  <a:pt x="10435" y="274"/>
                </a:lnTo>
                <a:lnTo>
                  <a:pt x="10361" y="307"/>
                </a:lnTo>
                <a:lnTo>
                  <a:pt x="10289" y="341"/>
                </a:lnTo>
                <a:lnTo>
                  <a:pt x="10217" y="377"/>
                </a:lnTo>
                <a:lnTo>
                  <a:pt x="10147" y="416"/>
                </a:lnTo>
                <a:lnTo>
                  <a:pt x="10078" y="455"/>
                </a:lnTo>
                <a:lnTo>
                  <a:pt x="10010" y="496"/>
                </a:lnTo>
                <a:lnTo>
                  <a:pt x="9943" y="539"/>
                </a:lnTo>
                <a:lnTo>
                  <a:pt x="9876" y="583"/>
                </a:lnTo>
                <a:lnTo>
                  <a:pt x="9811" y="629"/>
                </a:lnTo>
                <a:lnTo>
                  <a:pt x="9748" y="677"/>
                </a:lnTo>
                <a:lnTo>
                  <a:pt x="9684" y="727"/>
                </a:lnTo>
                <a:lnTo>
                  <a:pt x="9623" y="778"/>
                </a:lnTo>
                <a:lnTo>
                  <a:pt x="9562" y="831"/>
                </a:lnTo>
                <a:lnTo>
                  <a:pt x="9503" y="885"/>
                </a:lnTo>
                <a:lnTo>
                  <a:pt x="9446" y="941"/>
                </a:lnTo>
                <a:lnTo>
                  <a:pt x="6997" y="3403"/>
                </a:lnTo>
                <a:lnTo>
                  <a:pt x="6986" y="3412"/>
                </a:lnTo>
                <a:lnTo>
                  <a:pt x="6974" y="3422"/>
                </a:lnTo>
                <a:lnTo>
                  <a:pt x="6969" y="3428"/>
                </a:lnTo>
                <a:lnTo>
                  <a:pt x="6964" y="3435"/>
                </a:lnTo>
                <a:lnTo>
                  <a:pt x="6965" y="3436"/>
                </a:lnTo>
                <a:lnTo>
                  <a:pt x="1769" y="8659"/>
                </a:lnTo>
                <a:lnTo>
                  <a:pt x="1747" y="8681"/>
                </a:lnTo>
                <a:lnTo>
                  <a:pt x="1725" y="8704"/>
                </a:lnTo>
                <a:lnTo>
                  <a:pt x="1704" y="8728"/>
                </a:lnTo>
                <a:lnTo>
                  <a:pt x="1683" y="8751"/>
                </a:lnTo>
                <a:lnTo>
                  <a:pt x="1642" y="8799"/>
                </a:lnTo>
                <a:lnTo>
                  <a:pt x="1602" y="8847"/>
                </a:lnTo>
                <a:lnTo>
                  <a:pt x="1564" y="8897"/>
                </a:lnTo>
                <a:lnTo>
                  <a:pt x="1528" y="8949"/>
                </a:lnTo>
                <a:lnTo>
                  <a:pt x="1494" y="9002"/>
                </a:lnTo>
                <a:lnTo>
                  <a:pt x="1461" y="9055"/>
                </a:lnTo>
                <a:lnTo>
                  <a:pt x="1429" y="9109"/>
                </a:lnTo>
                <a:lnTo>
                  <a:pt x="1400" y="9165"/>
                </a:lnTo>
                <a:lnTo>
                  <a:pt x="1372" y="9221"/>
                </a:lnTo>
                <a:lnTo>
                  <a:pt x="1347" y="9279"/>
                </a:lnTo>
                <a:lnTo>
                  <a:pt x="1322" y="9336"/>
                </a:lnTo>
                <a:lnTo>
                  <a:pt x="1300" y="9395"/>
                </a:lnTo>
                <a:lnTo>
                  <a:pt x="1279" y="9454"/>
                </a:lnTo>
                <a:lnTo>
                  <a:pt x="1260" y="9514"/>
                </a:lnTo>
                <a:lnTo>
                  <a:pt x="78" y="13784"/>
                </a:lnTo>
                <a:lnTo>
                  <a:pt x="74" y="13803"/>
                </a:lnTo>
                <a:lnTo>
                  <a:pt x="65" y="13846"/>
                </a:lnTo>
                <a:lnTo>
                  <a:pt x="53" y="13908"/>
                </a:lnTo>
                <a:lnTo>
                  <a:pt x="38" y="13984"/>
                </a:lnTo>
                <a:lnTo>
                  <a:pt x="31" y="14025"/>
                </a:lnTo>
                <a:lnTo>
                  <a:pt x="24" y="14066"/>
                </a:lnTo>
                <a:lnTo>
                  <a:pt x="18" y="14109"/>
                </a:lnTo>
                <a:lnTo>
                  <a:pt x="12" y="14151"/>
                </a:lnTo>
                <a:lnTo>
                  <a:pt x="7" y="14192"/>
                </a:lnTo>
                <a:lnTo>
                  <a:pt x="3" y="14231"/>
                </a:lnTo>
                <a:lnTo>
                  <a:pt x="1" y="14268"/>
                </a:lnTo>
                <a:lnTo>
                  <a:pt x="0" y="14302"/>
                </a:lnTo>
                <a:lnTo>
                  <a:pt x="2" y="14392"/>
                </a:lnTo>
                <a:lnTo>
                  <a:pt x="9" y="14481"/>
                </a:lnTo>
                <a:lnTo>
                  <a:pt x="20" y="14569"/>
                </a:lnTo>
                <a:lnTo>
                  <a:pt x="36" y="14656"/>
                </a:lnTo>
                <a:lnTo>
                  <a:pt x="55" y="14740"/>
                </a:lnTo>
                <a:lnTo>
                  <a:pt x="79" y="14824"/>
                </a:lnTo>
                <a:lnTo>
                  <a:pt x="107" y="14906"/>
                </a:lnTo>
                <a:lnTo>
                  <a:pt x="139" y="14985"/>
                </a:lnTo>
                <a:lnTo>
                  <a:pt x="174" y="15063"/>
                </a:lnTo>
                <a:lnTo>
                  <a:pt x="212" y="15139"/>
                </a:lnTo>
                <a:lnTo>
                  <a:pt x="256" y="15212"/>
                </a:lnTo>
                <a:lnTo>
                  <a:pt x="301" y="15283"/>
                </a:lnTo>
                <a:lnTo>
                  <a:pt x="350" y="15352"/>
                </a:lnTo>
                <a:lnTo>
                  <a:pt x="402" y="15419"/>
                </a:lnTo>
                <a:lnTo>
                  <a:pt x="458" y="15483"/>
                </a:lnTo>
                <a:lnTo>
                  <a:pt x="516" y="15543"/>
                </a:lnTo>
                <a:lnTo>
                  <a:pt x="577" y="15601"/>
                </a:lnTo>
                <a:lnTo>
                  <a:pt x="642" y="15657"/>
                </a:lnTo>
                <a:lnTo>
                  <a:pt x="708" y="15709"/>
                </a:lnTo>
                <a:lnTo>
                  <a:pt x="778" y="15758"/>
                </a:lnTo>
                <a:lnTo>
                  <a:pt x="849" y="15804"/>
                </a:lnTo>
                <a:lnTo>
                  <a:pt x="922" y="15846"/>
                </a:lnTo>
                <a:lnTo>
                  <a:pt x="999" y="15884"/>
                </a:lnTo>
                <a:lnTo>
                  <a:pt x="1076" y="15919"/>
                </a:lnTo>
                <a:lnTo>
                  <a:pt x="1157" y="15952"/>
                </a:lnTo>
                <a:lnTo>
                  <a:pt x="1238" y="15979"/>
                </a:lnTo>
                <a:lnTo>
                  <a:pt x="1323" y="16003"/>
                </a:lnTo>
                <a:lnTo>
                  <a:pt x="1407" y="16022"/>
                </a:lnTo>
                <a:lnTo>
                  <a:pt x="1495" y="16038"/>
                </a:lnTo>
                <a:lnTo>
                  <a:pt x="1582" y="16049"/>
                </a:lnTo>
                <a:lnTo>
                  <a:pt x="1672" y="16056"/>
                </a:lnTo>
                <a:lnTo>
                  <a:pt x="1763" y="16058"/>
                </a:lnTo>
                <a:lnTo>
                  <a:pt x="1801" y="16057"/>
                </a:lnTo>
                <a:lnTo>
                  <a:pt x="1843" y="16054"/>
                </a:lnTo>
                <a:lnTo>
                  <a:pt x="1887" y="16049"/>
                </a:lnTo>
                <a:lnTo>
                  <a:pt x="1933" y="16044"/>
                </a:lnTo>
                <a:lnTo>
                  <a:pt x="1981" y="16037"/>
                </a:lnTo>
                <a:lnTo>
                  <a:pt x="2028" y="16029"/>
                </a:lnTo>
                <a:lnTo>
                  <a:pt x="2075" y="16020"/>
                </a:lnTo>
                <a:lnTo>
                  <a:pt x="2122" y="16012"/>
                </a:lnTo>
                <a:lnTo>
                  <a:pt x="2205" y="15995"/>
                </a:lnTo>
                <a:lnTo>
                  <a:pt x="2275" y="15980"/>
                </a:lnTo>
                <a:lnTo>
                  <a:pt x="2324" y="15969"/>
                </a:lnTo>
                <a:lnTo>
                  <a:pt x="2345" y="15964"/>
                </a:lnTo>
                <a:lnTo>
                  <a:pt x="6609" y="14846"/>
                </a:lnTo>
                <a:lnTo>
                  <a:pt x="6669" y="14827"/>
                </a:lnTo>
                <a:lnTo>
                  <a:pt x="6729" y="14805"/>
                </a:lnTo>
                <a:lnTo>
                  <a:pt x="6788" y="14783"/>
                </a:lnTo>
                <a:lnTo>
                  <a:pt x="6845" y="14759"/>
                </a:lnTo>
                <a:lnTo>
                  <a:pt x="6903" y="14733"/>
                </a:lnTo>
                <a:lnTo>
                  <a:pt x="6960" y="14705"/>
                </a:lnTo>
                <a:lnTo>
                  <a:pt x="7015" y="14675"/>
                </a:lnTo>
                <a:lnTo>
                  <a:pt x="7070" y="14644"/>
                </a:lnTo>
                <a:lnTo>
                  <a:pt x="7123" y="14612"/>
                </a:lnTo>
                <a:lnTo>
                  <a:pt x="7175" y="14577"/>
                </a:lnTo>
                <a:lnTo>
                  <a:pt x="7227" y="14541"/>
                </a:lnTo>
                <a:lnTo>
                  <a:pt x="7277" y="14502"/>
                </a:lnTo>
                <a:lnTo>
                  <a:pt x="7326" y="14463"/>
                </a:lnTo>
                <a:lnTo>
                  <a:pt x="7375" y="14422"/>
                </a:lnTo>
                <a:lnTo>
                  <a:pt x="7421" y="14380"/>
                </a:lnTo>
                <a:lnTo>
                  <a:pt x="7466" y="14336"/>
                </a:lnTo>
                <a:lnTo>
                  <a:pt x="15143" y="6617"/>
                </a:lnTo>
                <a:lnTo>
                  <a:pt x="15270" y="6483"/>
                </a:lnTo>
                <a:lnTo>
                  <a:pt x="15387" y="6344"/>
                </a:lnTo>
                <a:lnTo>
                  <a:pt x="15495" y="6200"/>
                </a:lnTo>
                <a:lnTo>
                  <a:pt x="15594" y="6053"/>
                </a:lnTo>
                <a:lnTo>
                  <a:pt x="15685" y="5900"/>
                </a:lnTo>
                <a:lnTo>
                  <a:pt x="15766" y="5744"/>
                </a:lnTo>
                <a:lnTo>
                  <a:pt x="15837" y="5584"/>
                </a:lnTo>
                <a:lnTo>
                  <a:pt x="15901" y="5421"/>
                </a:lnTo>
                <a:lnTo>
                  <a:pt x="15955" y="5254"/>
                </a:lnTo>
                <a:lnTo>
                  <a:pt x="16000" y="5084"/>
                </a:lnTo>
                <a:lnTo>
                  <a:pt x="16037" y="4913"/>
                </a:lnTo>
                <a:lnTo>
                  <a:pt x="16065" y="4739"/>
                </a:lnTo>
                <a:lnTo>
                  <a:pt x="16083" y="4563"/>
                </a:lnTo>
                <a:lnTo>
                  <a:pt x="16093" y="4387"/>
                </a:lnTo>
                <a:lnTo>
                  <a:pt x="16094" y="4208"/>
                </a:lnTo>
                <a:lnTo>
                  <a:pt x="16087" y="4030"/>
                </a:lnTo>
                <a:lnTo>
                  <a:pt x="16070" y="3850"/>
                </a:lnTo>
                <a:lnTo>
                  <a:pt x="16045" y="3669"/>
                </a:lnTo>
                <a:lnTo>
                  <a:pt x="16011" y="3490"/>
                </a:lnTo>
                <a:lnTo>
                  <a:pt x="15968" y="3310"/>
                </a:lnTo>
                <a:lnTo>
                  <a:pt x="15917" y="3131"/>
                </a:lnTo>
                <a:lnTo>
                  <a:pt x="15857" y="2953"/>
                </a:lnTo>
                <a:lnTo>
                  <a:pt x="15788" y="2776"/>
                </a:lnTo>
                <a:lnTo>
                  <a:pt x="15711" y="2601"/>
                </a:lnTo>
                <a:lnTo>
                  <a:pt x="15625" y="2428"/>
                </a:lnTo>
                <a:lnTo>
                  <a:pt x="15531" y="2257"/>
                </a:lnTo>
                <a:lnTo>
                  <a:pt x="15428" y="2089"/>
                </a:lnTo>
                <a:lnTo>
                  <a:pt x="15316" y="1923"/>
                </a:lnTo>
                <a:lnTo>
                  <a:pt x="15196" y="1760"/>
                </a:lnTo>
                <a:lnTo>
                  <a:pt x="15067" y="1602"/>
                </a:lnTo>
                <a:lnTo>
                  <a:pt x="14930" y="1446"/>
                </a:lnTo>
                <a:lnTo>
                  <a:pt x="14785" y="129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grpSp>
        <p:nvGrpSpPr>
          <p:cNvPr id="16" name="组合 15"/>
          <p:cNvGrpSpPr/>
          <p:nvPr/>
        </p:nvGrpSpPr>
        <p:grpSpPr>
          <a:xfrm>
            <a:off x="3361690" y="854075"/>
            <a:ext cx="4247515" cy="1621790"/>
            <a:chOff x="5294" y="1345"/>
            <a:chExt cx="6689" cy="2554"/>
          </a:xfrm>
        </p:grpSpPr>
        <p:sp>
          <p:nvSpPr>
            <p:cNvPr id="73" name="TextBox 72"/>
            <p:cNvSpPr txBox="1"/>
            <p:nvPr>
              <p:custDataLst>
                <p:tags r:id="rId29"/>
              </p:custDataLst>
            </p:nvPr>
          </p:nvSpPr>
          <p:spPr>
            <a:xfrm>
              <a:off x="5294" y="3099"/>
              <a:ext cx="6689" cy="800"/>
            </a:xfrm>
            <a:prstGeom prst="rect">
              <a:avLst/>
            </a:prstGeom>
            <a:noFill/>
          </p:spPr>
          <p:txBody>
            <a:bodyPr wrap="square" tIns="0" rtlCol="0"/>
            <a:p>
              <a:pPr marL="190500" indent="-190500" algn="l" defTabSz="762000" eaLnBrk="0" hangingPunct="0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家庭菜篮一键下单，与生态农园合作，开发每周送菜业务，追溯上游利润</a:t>
              </a:r>
              <a:endParaRPr lang="zh-CN" altLang="en-US" b="1" spc="150" dirty="0">
                <a:solidFill>
                  <a:schemeClr val="bg1"/>
                </a:solidFill>
                <a:latin typeface="+mn-ea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pic>
          <p:nvPicPr>
            <p:cNvPr id="8" name="图片 7" descr="ba3-1024x768[1]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318" y="1345"/>
              <a:ext cx="2075" cy="155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904875" y="4448175"/>
            <a:ext cx="3786505" cy="1936750"/>
            <a:chOff x="1425" y="7005"/>
            <a:chExt cx="5963" cy="3050"/>
          </a:xfrm>
        </p:grpSpPr>
        <p:sp>
          <p:nvSpPr>
            <p:cNvPr id="38" name="TextBox 37"/>
            <p:cNvSpPr txBox="1"/>
            <p:nvPr>
              <p:custDataLst>
                <p:tags r:id="rId31"/>
              </p:custDataLst>
            </p:nvPr>
          </p:nvSpPr>
          <p:spPr>
            <a:xfrm>
              <a:off x="1425" y="7005"/>
              <a:ext cx="5522" cy="800"/>
            </a:xfrm>
            <a:prstGeom prst="rect">
              <a:avLst/>
            </a:prstGeom>
            <a:noFill/>
          </p:spPr>
          <p:txBody>
            <a:bodyPr wrap="square" tIns="0" rtlCol="0"/>
            <a:p>
              <a:pPr marL="190500" indent="-190500" algn="r" defTabSz="762000" eaLnBrk="0" hangingPunct="0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“食研基地 ”</a:t>
              </a:r>
              <a:endParaRPr lang="zh-CN" altLang="en-US" sz="2000" b="1" dirty="0">
                <a:solidFill>
                  <a:schemeClr val="bg1"/>
                </a:solidFill>
                <a:latin typeface="+mn-ea"/>
                <a:cs typeface="+mn-ea"/>
              </a:endParaRPr>
            </a:p>
            <a:p>
              <a:pPr marL="190500" indent="-190500" algn="r" defTabSz="762000" eaLnBrk="0" hangingPunct="0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“功能性饮食创新坊”</a:t>
              </a:r>
              <a:endParaRPr lang="zh-CN" altLang="en-US" sz="2000" b="1" dirty="0">
                <a:solidFill>
                  <a:schemeClr val="bg1"/>
                </a:solidFill>
                <a:latin typeface="+mn-ea"/>
                <a:cs typeface="+mn-ea"/>
              </a:endParaRPr>
            </a:p>
            <a:p>
              <a:pPr marL="190500" indent="-190500" algn="r" defTabSz="762000" eaLnBrk="0" hangingPunct="0">
                <a:lnSpc>
                  <a:spcPct val="90000"/>
                </a:lnSpc>
                <a:buClrTx/>
                <a:buSzTx/>
                <a:buFontTx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都市人群周末私厨教学</a:t>
              </a:r>
              <a:endParaRPr lang="zh-CN" altLang="en-US" sz="2000" b="1" spc="150" dirty="0">
                <a:solidFill>
                  <a:schemeClr val="bg1"/>
                </a:solidFill>
                <a:latin typeface="+mn-ea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006" y="8413"/>
              <a:ext cx="5382" cy="1643"/>
              <a:chOff x="968" y="8787"/>
              <a:chExt cx="5382" cy="1643"/>
            </a:xfrm>
          </p:grpSpPr>
          <p:pic>
            <p:nvPicPr>
              <p:cNvPr id="3" name="图片 2" descr="timgNNLIUMY2"/>
              <p:cNvPicPr>
                <a:picLocks noChangeAspect="1"/>
              </p:cNvPicPr>
              <p:nvPr/>
            </p:nvPicPr>
            <p:blipFill>
              <a:blip r:embed="rId32"/>
              <a:srcRect l="1780" t="4709" r="1780" b="5618"/>
              <a:stretch>
                <a:fillRect/>
              </a:stretch>
            </p:blipFill>
            <p:spPr>
              <a:xfrm>
                <a:off x="3604" y="8812"/>
                <a:ext cx="2746" cy="161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8" y="8787"/>
                <a:ext cx="2465" cy="1643"/>
              </a:xfrm>
              <a:prstGeom prst="rect">
                <a:avLst/>
              </a:prstGeom>
            </p:spPr>
          </p:pic>
        </p:grpSp>
      </p:grpSp>
      <p:grpSp>
        <p:nvGrpSpPr>
          <p:cNvPr id="15" name="组合 14"/>
          <p:cNvGrpSpPr/>
          <p:nvPr/>
        </p:nvGrpSpPr>
        <p:grpSpPr>
          <a:xfrm>
            <a:off x="187960" y="3014980"/>
            <a:ext cx="5532755" cy="1002030"/>
            <a:chOff x="296" y="4748"/>
            <a:chExt cx="8713" cy="1578"/>
          </a:xfrm>
        </p:grpSpPr>
        <p:sp>
          <p:nvSpPr>
            <p:cNvPr id="67" name="TextBox 66"/>
            <p:cNvSpPr txBox="1"/>
            <p:nvPr>
              <p:custDataLst>
                <p:tags r:id="rId34"/>
              </p:custDataLst>
            </p:nvPr>
          </p:nvSpPr>
          <p:spPr>
            <a:xfrm>
              <a:off x="2273" y="4748"/>
              <a:ext cx="6736" cy="800"/>
            </a:xfrm>
            <a:prstGeom prst="rect">
              <a:avLst/>
            </a:prstGeom>
            <a:noFill/>
          </p:spPr>
          <p:txBody>
            <a:bodyPr wrap="square" tIns="0" rtlCol="0"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人工智能美食家：结合各国菜系风味、营养搭配和指定健康需求，制作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创作的全新菜品，集结《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AI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食谱》（版权）</a:t>
              </a:r>
              <a:endParaRPr lang="zh-CN" altLang="en-US" b="1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  <a:p>
              <a:pPr algn="r">
                <a:lnSpc>
                  <a:spcPct val="120000"/>
                </a:lnSpc>
              </a:pPr>
              <a:endParaRPr lang="zh-CN" altLang="en-US" b="1" spc="150" dirty="0">
                <a:solidFill>
                  <a:schemeClr val="bg1"/>
                </a:solidFill>
                <a:latin typeface="+mn-ea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296" y="4866"/>
              <a:ext cx="2147" cy="1460"/>
            </a:xfrm>
            <a:prstGeom prst="rect">
              <a:avLst/>
            </a:prstGeom>
          </p:spPr>
        </p:pic>
      </p:grpSp>
    </p:spTree>
    <p:custDataLst>
      <p:tags r:id="rId36"/>
    </p:custDataLst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24" grpId="0"/>
      <p:bldP spid="2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17255" y="-15240"/>
            <a:ext cx="4564380" cy="699135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Rectangle 51"/>
          <p:cNvSpPr/>
          <p:nvPr>
            <p:custDataLst>
              <p:tags r:id="rId2"/>
            </p:custDataLst>
          </p:nvPr>
        </p:nvSpPr>
        <p:spPr>
          <a:xfrm>
            <a:off x="2314575" y="1658620"/>
            <a:ext cx="1295400" cy="268605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5" name="Rectangle 52"/>
          <p:cNvSpPr/>
          <p:nvPr>
            <p:custDataLst>
              <p:tags r:id="rId3"/>
            </p:custDataLst>
          </p:nvPr>
        </p:nvSpPr>
        <p:spPr>
          <a:xfrm>
            <a:off x="5286375" y="1774825"/>
            <a:ext cx="1371600" cy="15875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6" name="Rectangle 53"/>
          <p:cNvSpPr/>
          <p:nvPr>
            <p:custDataLst>
              <p:tags r:id="rId4"/>
            </p:custDataLst>
          </p:nvPr>
        </p:nvSpPr>
        <p:spPr>
          <a:xfrm>
            <a:off x="6118225" y="2727325"/>
            <a:ext cx="1468120" cy="40640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7" name="Rectangle 54"/>
          <p:cNvSpPr/>
          <p:nvPr>
            <p:custDataLst>
              <p:tags r:id="rId5"/>
            </p:custDataLst>
          </p:nvPr>
        </p:nvSpPr>
        <p:spPr>
          <a:xfrm>
            <a:off x="6238875" y="3222625"/>
            <a:ext cx="1252220" cy="27305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8" name="Rectangle 55"/>
          <p:cNvSpPr/>
          <p:nvPr>
            <p:custDataLst>
              <p:tags r:id="rId6"/>
            </p:custDataLst>
          </p:nvPr>
        </p:nvSpPr>
        <p:spPr>
          <a:xfrm>
            <a:off x="4651375" y="5356225"/>
            <a:ext cx="1143000" cy="36957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29" name="Rectangle 56"/>
          <p:cNvSpPr/>
          <p:nvPr>
            <p:custDataLst>
              <p:tags r:id="rId7"/>
            </p:custDataLst>
          </p:nvPr>
        </p:nvSpPr>
        <p:spPr>
          <a:xfrm>
            <a:off x="1527175" y="3693795"/>
            <a:ext cx="1092200" cy="268605"/>
          </a:xfrm>
          <a:prstGeom prst="rect">
            <a:avLst/>
          </a:prstGeom>
          <a:noFill/>
          <a:ln w="12700">
            <a:noFill/>
          </a:ln>
        </p:spPr>
        <p:txBody>
          <a:bodyPr wrap="none" lIns="90000" rIns="90000" anchor="ctr"/>
          <a:p>
            <a:pPr algn="l" eaLnBrk="0" hangingPunct="0"/>
            <a:endParaRPr lang="de-DE" altLang="zh-CN" sz="1600" dirty="0">
              <a:latin typeface="Arial" panose="020B0604020202020204" pitchFamily="34" charset="0"/>
            </a:endParaRPr>
          </a:p>
        </p:txBody>
      </p:sp>
      <p:sp>
        <p:nvSpPr>
          <p:cNvPr id="130" name="Rectangle 57"/>
          <p:cNvSpPr/>
          <p:nvPr>
            <p:custDataLst>
              <p:tags r:id="rId8"/>
            </p:custDataLst>
          </p:nvPr>
        </p:nvSpPr>
        <p:spPr>
          <a:xfrm>
            <a:off x="895350" y="3646170"/>
            <a:ext cx="1524000" cy="2203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marL="190500" indent="-190500" algn="r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13  “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健康饮食 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· 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寿命积分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小程序小游戏，病毒式传播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Rectangle 60"/>
          <p:cNvSpPr/>
          <p:nvPr>
            <p:custDataLst>
              <p:tags r:id="rId9"/>
            </p:custDataLst>
          </p:nvPr>
        </p:nvSpPr>
        <p:spPr>
          <a:xfrm>
            <a:off x="4766310" y="1416050"/>
            <a:ext cx="1537970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 	</a:t>
            </a:r>
            <a:r>
              <a:rPr lang="en-US" altLang="zh-CN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个针对白领高发健康问题的</a:t>
            </a:r>
            <a:r>
              <a:rPr lang="zh-CN" alt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主题</a:t>
            </a:r>
            <a:r>
              <a:rPr lang="en-US" altLang="zh-CN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meal-prep</a:t>
            </a:r>
            <a:r>
              <a:rPr lang="zh-CN" altLang="en-US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，如 </a:t>
            </a:r>
            <a:r>
              <a:rPr lang="en-US" altLang="zh-CN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我没有秃</a:t>
            </a:r>
            <a:r>
              <a:rPr lang="en-US" altLang="zh-CN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”</a:t>
            </a:r>
            <a:endParaRPr lang="en-US" altLang="zh-CN" sz="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2" name="Rectangle 61"/>
          <p:cNvSpPr/>
          <p:nvPr>
            <p:custDataLst>
              <p:tags r:id="rId10"/>
            </p:custDataLst>
          </p:nvPr>
        </p:nvSpPr>
        <p:spPr>
          <a:xfrm>
            <a:off x="5537835" y="1882140"/>
            <a:ext cx="2197735" cy="1098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2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轻食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茶饮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方便食品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淘宝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超市零售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" name="Rectangle 62"/>
          <p:cNvSpPr/>
          <p:nvPr>
            <p:custDataLst>
              <p:tags r:id="rId11"/>
            </p:custDataLst>
          </p:nvPr>
        </p:nvSpPr>
        <p:spPr>
          <a:xfrm>
            <a:off x="5895975" y="2183765"/>
            <a:ext cx="2218690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3 	</a:t>
            </a:r>
            <a:r>
              <a:rPr lang="zh-CN" altLang="en-US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特殊人群特色饮食供应，</a:t>
            </a:r>
            <a:r>
              <a:rPr lang="zh-CN" alt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如月子餐、糖友餐</a:t>
            </a:r>
            <a:r>
              <a:rPr lang="zh-CN" altLang="en-US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、健身餐，与其他机构合作，占领细分市场</a:t>
            </a:r>
            <a:endParaRPr lang="zh-CN" altLang="en-US" sz="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endParaRPr lang="zh-CN" altLang="en-US" sz="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4" name="Rectangle 63"/>
          <p:cNvSpPr/>
          <p:nvPr>
            <p:custDataLst>
              <p:tags r:id="rId12"/>
            </p:custDataLst>
          </p:nvPr>
        </p:nvSpPr>
        <p:spPr>
          <a:xfrm>
            <a:off x="6257925" y="2727325"/>
            <a:ext cx="1826895" cy="440690"/>
          </a:xfrm>
          <a:prstGeom prst="rect">
            <a:avLst/>
          </a:prstGeom>
          <a:noFill/>
          <a:ln w="9525">
            <a:solidFill>
              <a:srgbClr val="DC6E00"/>
            </a:solidFill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 	</a:t>
            </a:r>
            <a:r>
              <a:rPr lang="zh-CN" altLang="en-US" sz="800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大数据饮食规划平台上线：只要注册会员，就能</a:t>
            </a:r>
            <a:r>
              <a:rPr lang="zh-CN" altLang="en-US" sz="800" b="1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永久免费定制私人菜单</a:t>
            </a:r>
            <a:r>
              <a:rPr lang="zh-CN" altLang="en-US" sz="800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，人工智能营养师</a:t>
            </a:r>
            <a:endParaRPr lang="zh-CN" altLang="en-US" sz="800" dirty="0">
              <a:solidFill>
                <a:srgbClr val="DC6E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endParaRPr lang="zh-CN" altLang="en-US" sz="800" dirty="0">
              <a:solidFill>
                <a:srgbClr val="DC6E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5" name="Rectangle 64"/>
          <p:cNvSpPr/>
          <p:nvPr>
            <p:custDataLst>
              <p:tags r:id="rId13"/>
            </p:custDataLst>
          </p:nvPr>
        </p:nvSpPr>
        <p:spPr>
          <a:xfrm>
            <a:off x="6369050" y="3222625"/>
            <a:ext cx="1676400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5  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会员追踪式饮食管理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：食疗顾问、送餐服务、健康小贴士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6" name="Rectangle 65"/>
          <p:cNvSpPr/>
          <p:nvPr>
            <p:custDataLst>
              <p:tags r:id="rId14"/>
            </p:custDataLst>
          </p:nvPr>
        </p:nvSpPr>
        <p:spPr>
          <a:xfrm>
            <a:off x="6304280" y="3646170"/>
            <a:ext cx="1590675" cy="330835"/>
          </a:xfrm>
          <a:prstGeom prst="rect">
            <a:avLst/>
          </a:prstGeom>
          <a:noFill/>
          <a:ln w="9525">
            <a:solidFill>
              <a:srgbClr val="DC6E00"/>
            </a:solidFill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6 	</a:t>
            </a:r>
            <a:r>
              <a:rPr lang="zh-CN" altLang="en-US" sz="80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打造</a:t>
            </a:r>
            <a:r>
              <a:rPr lang="zh-CN" altLang="en-US" sz="800" b="1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自媒体</a:t>
            </a:r>
            <a:r>
              <a:rPr lang="zh-CN" altLang="en-US" sz="80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：优质营养学</a:t>
            </a:r>
            <a:r>
              <a:rPr lang="en-US" altLang="zh-CN" sz="80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sz="80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中医</a:t>
            </a:r>
            <a:r>
              <a:rPr lang="zh-CN" altLang="en-US" sz="800" b="1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科普干货文章</a:t>
            </a:r>
            <a:r>
              <a:rPr lang="zh-CN" altLang="en-US" sz="80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，带流量</a:t>
            </a:r>
            <a:endParaRPr lang="zh-CN" altLang="en-US" sz="800" dirty="0">
              <a:ln>
                <a:noFill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142875" indent="-142875" algn="l" defTabSz="762000" eaLnBrk="0" hangingPunct="0">
              <a:lnSpc>
                <a:spcPct val="90000"/>
              </a:lnSpc>
            </a:pPr>
            <a:endParaRPr lang="zh-CN" altLang="en-US" sz="800" dirty="0">
              <a:ln>
                <a:noFill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7" name="Rectangle 66"/>
          <p:cNvSpPr/>
          <p:nvPr>
            <p:custDataLst>
              <p:tags r:id="rId15"/>
            </p:custDataLst>
          </p:nvPr>
        </p:nvSpPr>
        <p:spPr>
          <a:xfrm>
            <a:off x="6238875" y="4160520"/>
            <a:ext cx="1318895" cy="2203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7 	</a:t>
            </a:r>
            <a:r>
              <a:rPr lang="zh-CN" altLang="en-US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网红</a:t>
            </a:r>
            <a:r>
              <a:rPr lang="en-US" altLang="zh-CN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meal-prep</a:t>
            </a:r>
            <a:r>
              <a:rPr lang="zh-CN" altLang="en-US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餐</a:t>
            </a:r>
            <a:r>
              <a:rPr lang="en-US" altLang="zh-CN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&amp;</a:t>
            </a:r>
            <a:r>
              <a:rPr lang="zh-CN" altLang="en-US" sz="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花果茶饮 </a:t>
            </a:r>
            <a:r>
              <a:rPr lang="zh-CN" altLang="en-US" sz="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优质教学视频</a:t>
            </a:r>
            <a:endParaRPr lang="zh-CN" altLang="en-US" sz="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8" name="Rectangle 69"/>
          <p:cNvSpPr/>
          <p:nvPr>
            <p:custDataLst>
              <p:tags r:id="rId16"/>
            </p:custDataLst>
          </p:nvPr>
        </p:nvSpPr>
        <p:spPr>
          <a:xfrm>
            <a:off x="5088255" y="5224145"/>
            <a:ext cx="1693545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9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利用视频积累，打造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厨艺领域的</a:t>
            </a: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Keep app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，海量视频搜索推荐、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家庭厨房教练</a:t>
            </a:r>
            <a:endParaRPr lang="zh-CN" altLang="en-US" sz="800" b="1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9" name="Rectangle 70"/>
          <p:cNvSpPr/>
          <p:nvPr>
            <p:custDataLst>
              <p:tags r:id="rId17"/>
            </p:custDataLst>
          </p:nvPr>
        </p:nvSpPr>
        <p:spPr>
          <a:xfrm>
            <a:off x="1256665" y="4818380"/>
            <a:ext cx="1957705" cy="330835"/>
          </a:xfrm>
          <a:prstGeom prst="rect">
            <a:avLst/>
          </a:prstGeom>
          <a:noFill/>
          <a:ln w="9525">
            <a:solidFill>
              <a:srgbClr val="DC6E00"/>
            </a:solidFill>
          </a:ln>
        </p:spPr>
        <p:txBody>
          <a:bodyPr wrap="square" lIns="0" tIns="0" rIns="0" bIns="0">
            <a:spAutoFit/>
          </a:bodyPr>
          <a:p>
            <a:pPr marL="190500" indent="-190500" algn="l" defTabSz="762000" eaLnBrk="0" hangingPunct="0">
              <a:lnSpc>
                <a:spcPct val="90000"/>
              </a:lnSpc>
            </a:pPr>
            <a:r>
              <a:rPr lang="en-US" altLang="zh-CN" sz="800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 	</a:t>
            </a:r>
            <a:r>
              <a:rPr lang="zh-CN" altLang="en-US" sz="800" b="1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人工智能美食家</a:t>
            </a:r>
            <a:r>
              <a:rPr lang="zh-CN" altLang="en-US" sz="800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，结合各国菜系风味、营养搭配和指定健康需求，制作全新菜品，集结</a:t>
            </a:r>
            <a:r>
              <a:rPr lang="zh-CN" altLang="en-US" sz="800" b="1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《</a:t>
            </a:r>
            <a:r>
              <a:rPr lang="en-US" altLang="zh-CN" sz="800" b="1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AI</a:t>
            </a:r>
            <a:r>
              <a:rPr lang="zh-CN" altLang="en-US" sz="800" b="1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食谱》</a:t>
            </a:r>
            <a:r>
              <a:rPr lang="zh-CN" altLang="en-US" sz="800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，形成</a:t>
            </a:r>
            <a:r>
              <a:rPr lang="zh-CN" altLang="en-US" sz="800" b="1" dirty="0">
                <a:solidFill>
                  <a:srgbClr val="DC6E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版权</a:t>
            </a:r>
            <a:endParaRPr lang="zh-CN" altLang="en-US" sz="800" b="1" dirty="0">
              <a:solidFill>
                <a:srgbClr val="DC6E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0" name="Rectangle 75"/>
          <p:cNvSpPr/>
          <p:nvPr>
            <p:custDataLst>
              <p:tags r:id="rId18"/>
            </p:custDataLst>
          </p:nvPr>
        </p:nvSpPr>
        <p:spPr>
          <a:xfrm>
            <a:off x="1164590" y="3258185"/>
            <a:ext cx="1219200" cy="10985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marL="190500" indent="-190500" algn="r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14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健康饮食习惯打卡社群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en-US" altLang="zh-CN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1" name="Rectangle 76"/>
          <p:cNvSpPr/>
          <p:nvPr>
            <p:custDataLst>
              <p:tags r:id="rId19"/>
            </p:custDataLst>
          </p:nvPr>
        </p:nvSpPr>
        <p:spPr>
          <a:xfrm>
            <a:off x="1007745" y="2632710"/>
            <a:ext cx="1532890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r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15 	 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家庭菜篮一键下单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，与生态农园合作，开发每周送菜务，追溯上游利润</a:t>
            </a:r>
            <a:endParaRPr lang="en-US" altLang="zh-CN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2" name="Rectangle 77"/>
          <p:cNvSpPr/>
          <p:nvPr>
            <p:custDataLst>
              <p:tags r:id="rId20"/>
            </p:custDataLst>
          </p:nvPr>
        </p:nvSpPr>
        <p:spPr>
          <a:xfrm>
            <a:off x="1527175" y="1991995"/>
            <a:ext cx="1461770" cy="2203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r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16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采用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店铺加盟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方式，推广店面，形成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一线城市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店铺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网络</a:t>
            </a:r>
            <a:endParaRPr lang="zh-CN" altLang="en-US" sz="800" b="1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3" name="Rectangle 78"/>
          <p:cNvSpPr/>
          <p:nvPr>
            <p:custDataLst>
              <p:tags r:id="rId21"/>
            </p:custDataLst>
          </p:nvPr>
        </p:nvSpPr>
        <p:spPr>
          <a:xfrm>
            <a:off x="2665095" y="1461135"/>
            <a:ext cx="1411605" cy="2203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17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生态农园为全国网点供应新鲜食材，形成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闭环</a:t>
            </a:r>
            <a:endParaRPr lang="zh-CN" altLang="en-US" sz="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" name="Line 85"/>
          <p:cNvSpPr/>
          <p:nvPr>
            <p:custDataLst>
              <p:tags r:id="rId22"/>
            </p:custDataLst>
          </p:nvPr>
        </p:nvSpPr>
        <p:spPr>
          <a:xfrm>
            <a:off x="4362450" y="3522345"/>
            <a:ext cx="3055620" cy="1351280"/>
          </a:xfrm>
          <a:prstGeom prst="line">
            <a:avLst/>
          </a:prstGeom>
          <a:ln w="2857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6" name="Line 86"/>
          <p:cNvSpPr/>
          <p:nvPr>
            <p:custDataLst>
              <p:tags r:id="rId23"/>
            </p:custDataLst>
          </p:nvPr>
        </p:nvSpPr>
        <p:spPr>
          <a:xfrm flipH="1" flipV="1">
            <a:off x="4362450" y="969645"/>
            <a:ext cx="20320" cy="2568575"/>
          </a:xfrm>
          <a:prstGeom prst="line">
            <a:avLst/>
          </a:prstGeom>
          <a:ln w="2857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" name="Rectangle 87"/>
          <p:cNvSpPr/>
          <p:nvPr>
            <p:custDataLst>
              <p:tags r:id="rId24"/>
            </p:custDataLst>
          </p:nvPr>
        </p:nvSpPr>
        <p:spPr>
          <a:xfrm>
            <a:off x="599440" y="4237355"/>
            <a:ext cx="2019935" cy="22034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r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12 	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线下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食研基地</a:t>
            </a: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</a:rPr>
              <a:t> ”“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功能性饮食创新坊</a:t>
            </a: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面向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都市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人群进行周末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</a:rPr>
              <a:t>私厨教学</a:t>
            </a:r>
            <a:endParaRPr lang="en-US" altLang="zh-CN" sz="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" name="Rectangle 88"/>
          <p:cNvSpPr/>
          <p:nvPr>
            <p:custDataLst>
              <p:tags r:id="rId25"/>
            </p:custDataLst>
          </p:nvPr>
        </p:nvSpPr>
        <p:spPr>
          <a:xfrm>
            <a:off x="5847715" y="4679950"/>
            <a:ext cx="1738630" cy="22034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p>
            <a:pPr marL="142875" indent="-142875" algn="l" defTabSz="762000" eaLnBrk="0" hangingPunct="0">
              <a:lnSpc>
                <a:spcPct val="90000"/>
              </a:lnSpc>
            </a:pPr>
            <a:r>
              <a:rPr lang="en-US" altLang="zh-CN" sz="800" b="1" dirty="0">
                <a:latin typeface="Arial" panose="020B0604020202020204" pitchFamily="34" charset="0"/>
                <a:ea typeface="宋体" panose="02010600030101010101" pitchFamily="2" charset="-122"/>
              </a:rPr>
              <a:t>8 </a:t>
            </a:r>
            <a:r>
              <a: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《食材故事》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美食食疗纪录片，传递自然温情，文化概念输出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" name="Rectangle 89"/>
          <p:cNvSpPr/>
          <p:nvPr>
            <p:custDataLst>
              <p:tags r:id="rId26"/>
            </p:custDataLst>
          </p:nvPr>
        </p:nvSpPr>
        <p:spPr>
          <a:xfrm>
            <a:off x="3214370" y="5375275"/>
            <a:ext cx="1336040" cy="3308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marL="190500" indent="-190500" algn="l" defTabSz="762000" eaLnBrk="0" hangingPunct="0">
              <a:lnSpc>
                <a:spcPct val="90000"/>
              </a:lnSpc>
            </a:pP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10 	App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生活家短视频：厨艺博主上传食谱照片</a:t>
            </a:r>
            <a:r>
              <a:rPr lang="en-US" altLang="zh-CN" sz="800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厨艺视频，汇集美好生活瞬间。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0" name="Arc 90"/>
          <p:cNvSpPr/>
          <p:nvPr>
            <p:custDataLst>
              <p:tags r:id="rId27"/>
            </p:custDataLst>
          </p:nvPr>
        </p:nvSpPr>
        <p:spPr>
          <a:xfrm rot="550083" flipH="1" flipV="1">
            <a:off x="747395" y="4054475"/>
            <a:ext cx="1050925" cy="1017270"/>
          </a:xfrm>
          <a:custGeom>
            <a:avLst/>
            <a:gdLst>
              <a:gd name="txL" fmla="*/ 0 w 21470"/>
              <a:gd name="txT" fmla="*/ 0 h 20804"/>
              <a:gd name="txR" fmla="*/ 21470 w 21470"/>
              <a:gd name="txB" fmla="*/ 20804 h 20804"/>
            </a:gdLst>
            <a:ahLst/>
            <a:cxnLst>
              <a:cxn ang="0">
                <a:pos x="284342" y="0"/>
              </a:cxn>
              <a:cxn ang="0">
                <a:pos x="1050925" y="901663"/>
              </a:cxn>
              <a:cxn ang="0">
                <a:pos x="0" y="1017587"/>
              </a:cxn>
            </a:cxnLst>
            <a:rect l="txL" t="txT" r="txR" b="txB"/>
            <a:pathLst>
              <a:path w="21470" h="20804" fill="none">
                <a:moveTo>
                  <a:pt x="5809" y="-1"/>
                </a:moveTo>
                <a:cubicBezTo>
                  <a:pt x="14302" y="2371"/>
                  <a:pt x="20501" y="9668"/>
                  <a:pt x="21469" y="18434"/>
                </a:cubicBezTo>
              </a:path>
              <a:path w="21470" h="20804" stroke="0">
                <a:moveTo>
                  <a:pt x="5809" y="-1"/>
                </a:moveTo>
                <a:cubicBezTo>
                  <a:pt x="14302" y="2371"/>
                  <a:pt x="20501" y="9668"/>
                  <a:pt x="21469" y="18434"/>
                </a:cubicBezTo>
                <a:lnTo>
                  <a:pt x="0" y="20804"/>
                </a:lnTo>
                <a:close/>
              </a:path>
            </a:pathLst>
          </a:custGeom>
          <a:noFill/>
          <a:ln w="9525" cap="flat" cmpd="sng">
            <a:solidFill>
              <a:schemeClr val="bg2">
                <a:alpha val="100000"/>
              </a:schemeClr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151" name="Oval 91"/>
          <p:cNvSpPr/>
          <p:nvPr>
            <p:custDataLst>
              <p:tags r:id="rId28"/>
            </p:custDataLst>
          </p:nvPr>
        </p:nvSpPr>
        <p:spPr>
          <a:xfrm>
            <a:off x="274955" y="4749165"/>
            <a:ext cx="952500" cy="35877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defTabSz="762000" eaLnBrk="0" hangingPunct="0">
              <a:lnSpc>
                <a:spcPct val="90000"/>
              </a:lnSpc>
            </a:pPr>
            <a:r>
              <a:rPr lang="en-US" altLang="zh-CN" sz="1600" b="1" dirty="0">
                <a:latin typeface="+mn-ea"/>
                <a:cs typeface="+mn-ea"/>
              </a:rPr>
              <a:t> </a:t>
            </a:r>
            <a:r>
              <a:rPr lang="zh-CN" altLang="en-US" sz="1600" b="1" dirty="0">
                <a:latin typeface="+mn-ea"/>
                <a:cs typeface="+mn-ea"/>
              </a:rPr>
              <a:t>愿景</a:t>
            </a:r>
            <a:endParaRPr lang="zh-CN" altLang="en-US" sz="1600" b="1" dirty="0">
              <a:latin typeface="+mn-ea"/>
              <a:cs typeface="+mn-ea"/>
            </a:endParaRPr>
          </a:p>
        </p:txBody>
      </p:sp>
      <p:sp>
        <p:nvSpPr>
          <p:cNvPr id="152" name="Oval 93"/>
          <p:cNvSpPr/>
          <p:nvPr>
            <p:custDataLst>
              <p:tags r:id="rId29"/>
            </p:custDataLst>
          </p:nvPr>
        </p:nvSpPr>
        <p:spPr>
          <a:xfrm>
            <a:off x="5846445" y="1010920"/>
            <a:ext cx="954405" cy="35877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defTabSz="762000" eaLnBrk="0" hangingPunct="0">
              <a:lnSpc>
                <a:spcPct val="90000"/>
              </a:lnSpc>
            </a:pPr>
            <a:r>
              <a:rPr lang="en-US" altLang="zh-CN" sz="1600" b="1" dirty="0">
                <a:latin typeface="+mn-ea"/>
              </a:rPr>
              <a:t> </a:t>
            </a:r>
            <a:r>
              <a:rPr lang="zh-CN" altLang="en-US" sz="1600" b="1" dirty="0">
                <a:latin typeface="+mn-ea"/>
              </a:rPr>
              <a:t>启动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153" name="Arc 94"/>
          <p:cNvSpPr/>
          <p:nvPr>
            <p:custDataLst>
              <p:tags r:id="rId30"/>
            </p:custDataLst>
          </p:nvPr>
        </p:nvSpPr>
        <p:spPr>
          <a:xfrm rot="16872507" flipH="1" flipV="1">
            <a:off x="6402070" y="4667250"/>
            <a:ext cx="1206500" cy="1190625"/>
          </a:xfrm>
          <a:custGeom>
            <a:avLst/>
            <a:gdLst>
              <a:gd name="txL" fmla="*/ 0 w 20881"/>
              <a:gd name="txT" fmla="*/ 0 h 20711"/>
              <a:gd name="txR" fmla="*/ 20881 w 20881"/>
              <a:gd name="txB" fmla="*/ 20711 h 20711"/>
            </a:gdLst>
            <a:ahLst/>
            <a:cxnLst>
              <a:cxn ang="0">
                <a:pos x="354363" y="0"/>
              </a:cxn>
              <a:cxn ang="0">
                <a:pos x="1206500" y="872834"/>
              </a:cxn>
              <a:cxn ang="0">
                <a:pos x="0" y="1190625"/>
              </a:cxn>
            </a:cxnLst>
            <a:rect l="txL" t="txT" r="txR" b="txB"/>
            <a:pathLst>
              <a:path w="20881" h="20711" fill="none">
                <a:moveTo>
                  <a:pt x="6133" y="-1"/>
                </a:moveTo>
                <a:cubicBezTo>
                  <a:pt x="13361" y="2140"/>
                  <a:pt x="18951" y="7895"/>
                  <a:pt x="20880" y="15183"/>
                </a:cubicBezTo>
              </a:path>
              <a:path w="20881" h="20711" stroke="0">
                <a:moveTo>
                  <a:pt x="6133" y="-1"/>
                </a:moveTo>
                <a:cubicBezTo>
                  <a:pt x="13361" y="2140"/>
                  <a:pt x="18951" y="7895"/>
                  <a:pt x="20880" y="15183"/>
                </a:cubicBezTo>
                <a:lnTo>
                  <a:pt x="0" y="20711"/>
                </a:lnTo>
                <a:close/>
              </a:path>
            </a:pathLst>
          </a:custGeom>
          <a:noFill/>
          <a:ln w="9525" cap="flat" cmpd="sng">
            <a:solidFill>
              <a:schemeClr val="bg2">
                <a:alpha val="100000"/>
              </a:schemeClr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154" name="Oval 95"/>
          <p:cNvSpPr/>
          <p:nvPr>
            <p:custDataLst>
              <p:tags r:id="rId31"/>
            </p:custDataLst>
          </p:nvPr>
        </p:nvSpPr>
        <p:spPr>
          <a:xfrm>
            <a:off x="6781800" y="5327650"/>
            <a:ext cx="953770" cy="35877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 defTabSz="762000" eaLnBrk="0" hangingPunct="0">
              <a:lnSpc>
                <a:spcPct val="90000"/>
              </a:lnSpc>
            </a:pPr>
            <a:r>
              <a:rPr lang="en-US" altLang="zh-CN" sz="1600" b="1" dirty="0">
                <a:latin typeface="+mn-ea"/>
              </a:rPr>
              <a:t> </a:t>
            </a:r>
            <a:r>
              <a:rPr lang="zh-CN" altLang="en-US" sz="1600" b="1" dirty="0">
                <a:latin typeface="+mn-ea"/>
              </a:rPr>
              <a:t>主体</a:t>
            </a:r>
            <a:endParaRPr lang="zh-CN" altLang="en-US" sz="1600" b="1" dirty="0">
              <a:latin typeface="+mn-ea"/>
            </a:endParaRPr>
          </a:p>
        </p:txBody>
      </p:sp>
      <p:grpSp>
        <p:nvGrpSpPr>
          <p:cNvPr id="155" name="组合 154"/>
          <p:cNvGrpSpPr/>
          <p:nvPr/>
        </p:nvGrpSpPr>
        <p:grpSpPr>
          <a:xfrm rot="0">
            <a:off x="2282825" y="1503045"/>
            <a:ext cx="4180205" cy="3912870"/>
            <a:chOff x="6193" y="3373"/>
            <a:chExt cx="6583" cy="6162"/>
          </a:xfrm>
        </p:grpSpPr>
        <p:graphicFrame>
          <p:nvGraphicFramePr>
            <p:cNvPr id="156" name="图表 155"/>
            <p:cNvGraphicFramePr/>
            <p:nvPr/>
          </p:nvGraphicFramePr>
          <p:xfrm>
            <a:off x="6193" y="3373"/>
            <a:ext cx="6583" cy="6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57" name="文本框 156"/>
            <p:cNvSpPr txBox="1"/>
            <p:nvPr/>
          </p:nvSpPr>
          <p:spPr>
            <a:xfrm rot="1740000">
              <a:off x="10412" y="4145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</a:rPr>
                <a:t>产品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58" name="文本框 157"/>
            <p:cNvSpPr txBox="1"/>
            <p:nvPr/>
          </p:nvSpPr>
          <p:spPr>
            <a:xfrm rot="19500000">
              <a:off x="10766" y="7951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</a:rPr>
                <a:t>服务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59" name="文本框 158"/>
            <p:cNvSpPr txBox="1"/>
            <p:nvPr/>
          </p:nvSpPr>
          <p:spPr>
            <a:xfrm rot="2880000">
              <a:off x="6774" y="7262"/>
              <a:ext cx="100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</a:rPr>
                <a:t>文化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160" name="文本框 159"/>
            <p:cNvSpPr txBox="1"/>
            <p:nvPr/>
          </p:nvSpPr>
          <p:spPr>
            <a:xfrm rot="19440000">
              <a:off x="7281" y="4289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</a:rPr>
                <a:t>产业链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 rot="900000" flipH="1">
            <a:off x="3248025" y="2240915"/>
            <a:ext cx="2272030" cy="2414905"/>
            <a:chOff x="6817" y="2642"/>
            <a:chExt cx="5754" cy="6117"/>
          </a:xfrm>
        </p:grpSpPr>
        <p:sp>
          <p:nvSpPr>
            <p:cNvPr id="162" name="椭圆 161"/>
            <p:cNvSpPr/>
            <p:nvPr/>
          </p:nvSpPr>
          <p:spPr>
            <a:xfrm>
              <a:off x="6817" y="2827"/>
              <a:ext cx="5754" cy="5754"/>
            </a:xfrm>
            <a:prstGeom prst="ellipse">
              <a:avLst/>
            </a:prstGeom>
            <a:noFill/>
            <a:ln w="1905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914400">
                <a:defRPr/>
              </a:pPr>
              <a:endParaRPr lang="zh-CN" altLang="en-US" sz="2800">
                <a:solidFill>
                  <a:schemeClr val="tx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63" name="半闭框 162"/>
            <p:cNvSpPr/>
            <p:nvPr/>
          </p:nvSpPr>
          <p:spPr>
            <a:xfrm rot="18922839">
              <a:off x="9676" y="2642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4" name="半闭框 163"/>
            <p:cNvSpPr/>
            <p:nvPr/>
          </p:nvSpPr>
          <p:spPr>
            <a:xfrm rot="15054099">
              <a:off x="7026" y="4041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5" name="半闭框 164"/>
            <p:cNvSpPr/>
            <p:nvPr/>
          </p:nvSpPr>
          <p:spPr>
            <a:xfrm rot="11981181">
              <a:off x="6931" y="6774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6" name="半闭框 165"/>
            <p:cNvSpPr/>
            <p:nvPr/>
          </p:nvSpPr>
          <p:spPr>
            <a:xfrm rot="8111514">
              <a:off x="9238" y="8390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7" name="半闭框 166"/>
            <p:cNvSpPr/>
            <p:nvPr/>
          </p:nvSpPr>
          <p:spPr>
            <a:xfrm rot="4949669">
              <a:off x="11957" y="6964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半闭框 167"/>
            <p:cNvSpPr/>
            <p:nvPr/>
          </p:nvSpPr>
          <p:spPr>
            <a:xfrm>
              <a:off x="12132" y="4207"/>
              <a:ext cx="369" cy="369"/>
            </a:xfrm>
            <a:prstGeom prst="halfFrame">
              <a:avLst>
                <a:gd name="adj1" fmla="val 10000"/>
                <a:gd name="adj2" fmla="val 1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9" name="Text Box 83"/>
          <p:cNvSpPr txBox="1"/>
          <p:nvPr>
            <p:custDataLst>
              <p:tags r:id="rId32"/>
            </p:custDataLst>
          </p:nvPr>
        </p:nvSpPr>
        <p:spPr>
          <a:xfrm>
            <a:off x="4601210" y="2601595"/>
            <a:ext cx="589280" cy="20129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单点突破</a:t>
            </a:r>
            <a:endParaRPr lang="en-US" altLang="zh-CN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0" name="Text Box 83"/>
          <p:cNvSpPr txBox="1"/>
          <p:nvPr>
            <p:custDataLst>
              <p:tags r:id="rId33"/>
            </p:custDataLst>
          </p:nvPr>
        </p:nvSpPr>
        <p:spPr>
          <a:xfrm>
            <a:off x="5045710" y="3761105"/>
            <a:ext cx="386080" cy="20129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流量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1" name="Text Box 83"/>
          <p:cNvSpPr txBox="1"/>
          <p:nvPr>
            <p:custDataLst>
              <p:tags r:id="rId34"/>
            </p:custDataLst>
          </p:nvPr>
        </p:nvSpPr>
        <p:spPr>
          <a:xfrm>
            <a:off x="3468370" y="3933825"/>
            <a:ext cx="438785" cy="20129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沉淀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2" name="Text Box 83"/>
          <p:cNvSpPr txBox="1"/>
          <p:nvPr>
            <p:custDataLst>
              <p:tags r:id="rId35"/>
            </p:custDataLst>
          </p:nvPr>
        </p:nvSpPr>
        <p:spPr>
          <a:xfrm>
            <a:off x="3481705" y="2762250"/>
            <a:ext cx="386080" cy="20129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l" defTabSz="762000" eaLnBrk="0" hangingPunct="0">
              <a:lnSpc>
                <a:spcPct val="90000"/>
              </a:lnSpc>
              <a:tabLst>
                <a:tab pos="190500" algn="l"/>
              </a:tabLst>
            </a:pPr>
            <a:r>
              <a:rPr lang="zh-CN" altLang="en-US" sz="800" dirty="0">
                <a:latin typeface="Arial" panose="020B0604020202020204" pitchFamily="34" charset="0"/>
                <a:ea typeface="宋体" panose="02010600030101010101" pitchFamily="2" charset="-122"/>
              </a:rPr>
              <a:t>变现</a:t>
            </a:r>
            <a:endParaRPr lang="zh-CN" altLang="en-US" sz="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22" name="îṣ1îḍè"/>
          <p:cNvGrpSpPr/>
          <p:nvPr/>
        </p:nvGrpSpPr>
        <p:grpSpPr>
          <a:xfrm rot="0">
            <a:off x="9097645" y="1783080"/>
            <a:ext cx="3267075" cy="332105"/>
            <a:chOff x="6814928" y="1953807"/>
            <a:chExt cx="3852602" cy="391283"/>
          </a:xfrm>
        </p:grpSpPr>
        <p:sp>
          <p:nvSpPr>
            <p:cNvPr id="223" name="íṥḷidé"/>
            <p:cNvSpPr/>
            <p:nvPr/>
          </p:nvSpPr>
          <p:spPr>
            <a:xfrm>
              <a:off x="6814928" y="1971593"/>
              <a:ext cx="1431946" cy="34491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/>
            </a:p>
          </p:txBody>
        </p:sp>
        <p:sp>
          <p:nvSpPr>
            <p:cNvPr id="224" name="ïśḻîḍé"/>
            <p:cNvSpPr txBox="1"/>
            <p:nvPr/>
          </p:nvSpPr>
          <p:spPr bwMode="auto">
            <a:xfrm>
              <a:off x="6843504" y="1953807"/>
              <a:ext cx="3824026" cy="39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8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bg1"/>
                  </a:solidFill>
                </a:rPr>
                <a:t>核心竞争力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6" name="íŝḻïďê"/>
          <p:cNvSpPr/>
          <p:nvPr/>
        </p:nvSpPr>
        <p:spPr>
          <a:xfrm>
            <a:off x="8851900" y="2386965"/>
            <a:ext cx="114300" cy="60134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27" name="îş1îḓè"/>
          <p:cNvSpPr/>
          <p:nvPr/>
        </p:nvSpPr>
        <p:spPr bwMode="auto">
          <a:xfrm>
            <a:off x="9053830" y="2621915"/>
            <a:ext cx="3261360" cy="48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大数据 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功能性饮食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” 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方案定制系统</a:t>
            </a:r>
            <a:endParaRPr lang="zh-CN" altLang="en-US" sz="10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人工智能 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NLP+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优化算法 美食研究</a:t>
            </a:r>
            <a:endParaRPr lang="zh-CN" altLang="en-US" sz="1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28" name="î$ḻiďé"/>
          <p:cNvSpPr txBox="1"/>
          <p:nvPr/>
        </p:nvSpPr>
        <p:spPr bwMode="auto">
          <a:xfrm>
            <a:off x="9053830" y="2289810"/>
            <a:ext cx="3261360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</a:rPr>
              <a:t>01.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技术壁垒</a:t>
            </a:r>
            <a:endParaRPr lang="zh-CN" altLang="en-US" sz="18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30" name="íṧ1iḑè"/>
          <p:cNvSpPr/>
          <p:nvPr/>
        </p:nvSpPr>
        <p:spPr>
          <a:xfrm>
            <a:off x="8851900" y="3420110"/>
            <a:ext cx="114300" cy="60134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31" name="íŝ1idè"/>
          <p:cNvSpPr/>
          <p:nvPr/>
        </p:nvSpPr>
        <p:spPr bwMode="auto">
          <a:xfrm>
            <a:off x="9053830" y="3655060"/>
            <a:ext cx="3261360" cy="48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优质自媒体 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+ 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干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货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科普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文章 + 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海量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优质视频库</a:t>
            </a:r>
            <a:endParaRPr lang="en-US" altLang="zh-CN" sz="1000" b="1" dirty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人工智能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食谱版权</a:t>
            </a:r>
            <a:endParaRPr lang="en-US" altLang="zh-CN" sz="1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32" name="ïṡļïdè"/>
          <p:cNvSpPr txBox="1"/>
          <p:nvPr/>
        </p:nvSpPr>
        <p:spPr bwMode="auto">
          <a:xfrm>
            <a:off x="9053830" y="3322955"/>
            <a:ext cx="3261360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</a:rPr>
              <a:t>02.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优质内容</a:t>
            </a:r>
            <a:endParaRPr lang="zh-CN" altLang="en-US" sz="18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34" name="ïṩḷiḓe"/>
          <p:cNvSpPr/>
          <p:nvPr/>
        </p:nvSpPr>
        <p:spPr>
          <a:xfrm>
            <a:off x="8851900" y="4451985"/>
            <a:ext cx="114300" cy="60134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35" name="îṩ1îde"/>
          <p:cNvSpPr/>
          <p:nvPr/>
        </p:nvSpPr>
        <p:spPr bwMode="auto">
          <a:xfrm>
            <a:off x="9053830" y="4686935"/>
            <a:ext cx="3387090" cy="48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一站式服务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” 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减少为 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健康生活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” 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付出的意志力消耗</a:t>
            </a:r>
            <a:endParaRPr lang="zh-CN" altLang="en-US" sz="10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降低吃饭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买菜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学习厨艺</a:t>
            </a:r>
            <a:r>
              <a:rPr lang="en-US" altLang="zh-CN" sz="1000" b="1" dirty="0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1000" b="1" dirty="0">
                <a:solidFill>
                  <a:schemeClr val="bg1"/>
                </a:solidFill>
                <a:sym typeface="+mn-ea"/>
              </a:rPr>
              <a:t>健康知识的成本</a:t>
            </a:r>
            <a:endParaRPr lang="zh-CN" altLang="en-US" sz="1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36" name="ïŝľiḋé"/>
          <p:cNvSpPr txBox="1"/>
          <p:nvPr/>
        </p:nvSpPr>
        <p:spPr bwMode="auto">
          <a:xfrm>
            <a:off x="9053830" y="4354830"/>
            <a:ext cx="3261360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</a:rPr>
              <a:t>03.</a:t>
            </a:r>
            <a:r>
              <a:rPr lang="zh-CN" altLang="en-US" sz="1800" b="1" dirty="0">
                <a:solidFill>
                  <a:schemeClr val="bg1"/>
                </a:solidFill>
              </a:rPr>
              <a:t>独特价值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237" name="直接连接符 236"/>
          <p:cNvCxnSpPr/>
          <p:nvPr/>
        </p:nvCxnSpPr>
        <p:spPr>
          <a:xfrm>
            <a:off x="9147810" y="2157095"/>
            <a:ext cx="305244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>
            <a:off x="9147810" y="3187065"/>
            <a:ext cx="305244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>
            <a:off x="9147810" y="4217670"/>
            <a:ext cx="305244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857875" y="6275070"/>
            <a:ext cx="652780" cy="206375"/>
          </a:xfrm>
        </p:spPr>
        <p:txBody>
          <a:bodyPr/>
          <a:lstStyle/>
          <a:p>
            <a:r>
              <a:rPr lang="en-US" altLang="zh-CN" baseline="30000" dirty="0">
                <a:sym typeface="+mn-ea"/>
              </a:rPr>
              <a:t>mealprep®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924810" y="1289050"/>
            <a:ext cx="5367020" cy="3935095"/>
            <a:chOff x="4606" y="2030"/>
            <a:chExt cx="8452" cy="6197"/>
          </a:xfrm>
        </p:grpSpPr>
        <p:grpSp>
          <p:nvGrpSpPr>
            <p:cNvPr id="193" name="组合 192"/>
            <p:cNvGrpSpPr/>
            <p:nvPr/>
          </p:nvGrpSpPr>
          <p:grpSpPr>
            <a:xfrm rot="0" flipH="1">
              <a:off x="11540" y="2051"/>
              <a:ext cx="280" cy="280"/>
              <a:chOff x="4135438" y="2036763"/>
              <a:chExt cx="754062" cy="754062"/>
            </a:xfrm>
            <a:solidFill>
              <a:srgbClr val="DC6E00"/>
            </a:solidFill>
          </p:grpSpPr>
          <p:sp>
            <p:nvSpPr>
              <p:cNvPr id="194" name="Freeform 13"/>
              <p:cNvSpPr/>
              <p:nvPr/>
            </p:nvSpPr>
            <p:spPr bwMode="auto">
              <a:xfrm>
                <a:off x="4135438" y="2203450"/>
                <a:ext cx="258762" cy="320675"/>
              </a:xfrm>
              <a:custGeom>
                <a:avLst/>
                <a:gdLst>
                  <a:gd name="T0" fmla="*/ 68 w 68"/>
                  <a:gd name="T1" fmla="*/ 84 h 84"/>
                  <a:gd name="T2" fmla="*/ 17 w 68"/>
                  <a:gd name="T3" fmla="*/ 0 h 84"/>
                  <a:gd name="T4" fmla="*/ 0 w 68"/>
                  <a:gd name="T5" fmla="*/ 55 h 84"/>
                  <a:gd name="T6" fmla="*/ 4 w 68"/>
                  <a:gd name="T7" fmla="*/ 84 h 84"/>
                  <a:gd name="T8" fmla="*/ 68 w 68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84">
                    <a:moveTo>
                      <a:pt x="68" y="84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6" y="15"/>
                      <a:pt x="0" y="34"/>
                      <a:pt x="0" y="55"/>
                    </a:cubicBezTo>
                    <a:cubicBezTo>
                      <a:pt x="0" y="65"/>
                      <a:pt x="1" y="75"/>
                      <a:pt x="4" y="84"/>
                    </a:cubicBezTo>
                    <a:lnTo>
                      <a:pt x="68" y="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5" name="Freeform 14"/>
              <p:cNvSpPr/>
              <p:nvPr/>
            </p:nvSpPr>
            <p:spPr bwMode="auto">
              <a:xfrm>
                <a:off x="4475163" y="2043113"/>
                <a:ext cx="381000" cy="209550"/>
              </a:xfrm>
              <a:custGeom>
                <a:avLst/>
                <a:gdLst>
                  <a:gd name="T0" fmla="*/ 0 w 100"/>
                  <a:gd name="T1" fmla="*/ 55 h 55"/>
                  <a:gd name="T2" fmla="*/ 100 w 100"/>
                  <a:gd name="T3" fmla="*/ 55 h 55"/>
                  <a:gd name="T4" fmla="*/ 32 w 100"/>
                  <a:gd name="T5" fmla="*/ 0 h 55"/>
                  <a:gd name="T6" fmla="*/ 0 w 100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55">
                    <a:moveTo>
                      <a:pt x="0" y="55"/>
                    </a:moveTo>
                    <a:cubicBezTo>
                      <a:pt x="100" y="55"/>
                      <a:pt x="100" y="55"/>
                      <a:pt x="100" y="55"/>
                    </a:cubicBezTo>
                    <a:cubicBezTo>
                      <a:pt x="87" y="28"/>
                      <a:pt x="62" y="7"/>
                      <a:pt x="32" y="0"/>
                    </a:cubicBezTo>
                    <a:lnTo>
                      <a:pt x="0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6" name="Freeform 15"/>
              <p:cNvSpPr/>
              <p:nvPr/>
            </p:nvSpPr>
            <p:spPr bwMode="auto">
              <a:xfrm>
                <a:off x="4230688" y="2036763"/>
                <a:ext cx="320675" cy="334962"/>
              </a:xfrm>
              <a:custGeom>
                <a:avLst/>
                <a:gdLst>
                  <a:gd name="T0" fmla="*/ 32 w 84"/>
                  <a:gd name="T1" fmla="*/ 88 h 88"/>
                  <a:gd name="T2" fmla="*/ 84 w 84"/>
                  <a:gd name="T3" fmla="*/ 0 h 88"/>
                  <a:gd name="T4" fmla="*/ 74 w 84"/>
                  <a:gd name="T5" fmla="*/ 0 h 88"/>
                  <a:gd name="T6" fmla="*/ 0 w 84"/>
                  <a:gd name="T7" fmla="*/ 33 h 88"/>
                  <a:gd name="T8" fmla="*/ 32 w 84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8">
                    <a:moveTo>
                      <a:pt x="32" y="88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1" y="0"/>
                      <a:pt x="77" y="0"/>
                      <a:pt x="74" y="0"/>
                    </a:cubicBezTo>
                    <a:cubicBezTo>
                      <a:pt x="44" y="0"/>
                      <a:pt x="18" y="13"/>
                      <a:pt x="0" y="33"/>
                    </a:cubicBezTo>
                    <a:lnTo>
                      <a:pt x="32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7" name="Freeform 16"/>
              <p:cNvSpPr/>
              <p:nvPr/>
            </p:nvSpPr>
            <p:spPr bwMode="auto">
              <a:xfrm>
                <a:off x="4170363" y="2570163"/>
                <a:ext cx="381000" cy="215900"/>
              </a:xfrm>
              <a:custGeom>
                <a:avLst/>
                <a:gdLst>
                  <a:gd name="T0" fmla="*/ 69 w 100"/>
                  <a:gd name="T1" fmla="*/ 55 h 57"/>
                  <a:gd name="T2" fmla="*/ 100 w 100"/>
                  <a:gd name="T3" fmla="*/ 0 h 57"/>
                  <a:gd name="T4" fmla="*/ 0 w 100"/>
                  <a:gd name="T5" fmla="*/ 0 h 57"/>
                  <a:gd name="T6" fmla="*/ 71 w 100"/>
                  <a:gd name="T7" fmla="*/ 57 h 57"/>
                  <a:gd name="T8" fmla="*/ 69 w 100"/>
                  <a:gd name="T9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57">
                    <a:moveTo>
                      <a:pt x="69" y="55"/>
                    </a:moveTo>
                    <a:cubicBezTo>
                      <a:pt x="100" y="0"/>
                      <a:pt x="100" y="0"/>
                      <a:pt x="1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9"/>
                      <a:pt x="39" y="50"/>
                      <a:pt x="71" y="57"/>
                    </a:cubicBezTo>
                    <a:lnTo>
                      <a:pt x="69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8" name="Freeform 17"/>
              <p:cNvSpPr/>
              <p:nvPr/>
            </p:nvSpPr>
            <p:spPr bwMode="auto">
              <a:xfrm>
                <a:off x="4630738" y="2298700"/>
                <a:ext cx="258762" cy="331787"/>
              </a:xfrm>
              <a:custGeom>
                <a:avLst/>
                <a:gdLst>
                  <a:gd name="T0" fmla="*/ 0 w 68"/>
                  <a:gd name="T1" fmla="*/ 0 h 87"/>
                  <a:gd name="T2" fmla="*/ 50 w 68"/>
                  <a:gd name="T3" fmla="*/ 87 h 87"/>
                  <a:gd name="T4" fmla="*/ 68 w 68"/>
                  <a:gd name="T5" fmla="*/ 30 h 87"/>
                  <a:gd name="T6" fmla="*/ 64 w 68"/>
                  <a:gd name="T7" fmla="*/ 0 h 87"/>
                  <a:gd name="T8" fmla="*/ 0 w 68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87">
                    <a:moveTo>
                      <a:pt x="0" y="0"/>
                    </a:moveTo>
                    <a:cubicBezTo>
                      <a:pt x="50" y="87"/>
                      <a:pt x="50" y="87"/>
                      <a:pt x="50" y="87"/>
                    </a:cubicBezTo>
                    <a:cubicBezTo>
                      <a:pt x="62" y="71"/>
                      <a:pt x="68" y="51"/>
                      <a:pt x="68" y="30"/>
                    </a:cubicBezTo>
                    <a:cubicBezTo>
                      <a:pt x="68" y="20"/>
                      <a:pt x="67" y="9"/>
                      <a:pt x="6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99" name="Freeform 18"/>
              <p:cNvSpPr/>
              <p:nvPr/>
            </p:nvSpPr>
            <p:spPr bwMode="auto">
              <a:xfrm>
                <a:off x="4478338" y="2459038"/>
                <a:ext cx="312737" cy="331787"/>
              </a:xfrm>
              <a:custGeom>
                <a:avLst/>
                <a:gdLst>
                  <a:gd name="T0" fmla="*/ 50 w 82"/>
                  <a:gd name="T1" fmla="*/ 0 h 87"/>
                  <a:gd name="T2" fmla="*/ 0 w 82"/>
                  <a:gd name="T3" fmla="*/ 87 h 87"/>
                  <a:gd name="T4" fmla="*/ 9 w 82"/>
                  <a:gd name="T5" fmla="*/ 87 h 87"/>
                  <a:gd name="T6" fmla="*/ 82 w 82"/>
                  <a:gd name="T7" fmla="*/ 55 h 87"/>
                  <a:gd name="T8" fmla="*/ 50 w 82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7">
                    <a:moveTo>
                      <a:pt x="5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3" y="87"/>
                      <a:pt x="6" y="87"/>
                      <a:pt x="9" y="87"/>
                    </a:cubicBezTo>
                    <a:cubicBezTo>
                      <a:pt x="38" y="87"/>
                      <a:pt x="64" y="75"/>
                      <a:pt x="82" y="55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 rot="0" flipH="1">
              <a:off x="4606" y="7947"/>
              <a:ext cx="280" cy="280"/>
              <a:chOff x="4135438" y="2036763"/>
              <a:chExt cx="754062" cy="754062"/>
            </a:xfrm>
            <a:solidFill>
              <a:srgbClr val="DC6E00"/>
            </a:solidFill>
          </p:grpSpPr>
          <p:sp>
            <p:nvSpPr>
              <p:cNvPr id="201" name="Freeform 13"/>
              <p:cNvSpPr/>
              <p:nvPr/>
            </p:nvSpPr>
            <p:spPr bwMode="auto">
              <a:xfrm>
                <a:off x="4135438" y="2203450"/>
                <a:ext cx="258762" cy="320675"/>
              </a:xfrm>
              <a:custGeom>
                <a:avLst/>
                <a:gdLst>
                  <a:gd name="T0" fmla="*/ 68 w 68"/>
                  <a:gd name="T1" fmla="*/ 84 h 84"/>
                  <a:gd name="T2" fmla="*/ 17 w 68"/>
                  <a:gd name="T3" fmla="*/ 0 h 84"/>
                  <a:gd name="T4" fmla="*/ 0 w 68"/>
                  <a:gd name="T5" fmla="*/ 55 h 84"/>
                  <a:gd name="T6" fmla="*/ 4 w 68"/>
                  <a:gd name="T7" fmla="*/ 84 h 84"/>
                  <a:gd name="T8" fmla="*/ 68 w 68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84">
                    <a:moveTo>
                      <a:pt x="68" y="84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6" y="15"/>
                      <a:pt x="0" y="34"/>
                      <a:pt x="0" y="55"/>
                    </a:cubicBezTo>
                    <a:cubicBezTo>
                      <a:pt x="0" y="65"/>
                      <a:pt x="1" y="75"/>
                      <a:pt x="4" y="84"/>
                    </a:cubicBezTo>
                    <a:lnTo>
                      <a:pt x="68" y="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2" name="Freeform 14"/>
              <p:cNvSpPr/>
              <p:nvPr/>
            </p:nvSpPr>
            <p:spPr bwMode="auto">
              <a:xfrm>
                <a:off x="4475163" y="2043113"/>
                <a:ext cx="381000" cy="209550"/>
              </a:xfrm>
              <a:custGeom>
                <a:avLst/>
                <a:gdLst>
                  <a:gd name="T0" fmla="*/ 0 w 100"/>
                  <a:gd name="T1" fmla="*/ 55 h 55"/>
                  <a:gd name="T2" fmla="*/ 100 w 100"/>
                  <a:gd name="T3" fmla="*/ 55 h 55"/>
                  <a:gd name="T4" fmla="*/ 32 w 100"/>
                  <a:gd name="T5" fmla="*/ 0 h 55"/>
                  <a:gd name="T6" fmla="*/ 0 w 100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55">
                    <a:moveTo>
                      <a:pt x="0" y="55"/>
                    </a:moveTo>
                    <a:cubicBezTo>
                      <a:pt x="100" y="55"/>
                      <a:pt x="100" y="55"/>
                      <a:pt x="100" y="55"/>
                    </a:cubicBezTo>
                    <a:cubicBezTo>
                      <a:pt x="87" y="28"/>
                      <a:pt x="62" y="7"/>
                      <a:pt x="32" y="0"/>
                    </a:cubicBezTo>
                    <a:lnTo>
                      <a:pt x="0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3" name="Freeform 15"/>
              <p:cNvSpPr/>
              <p:nvPr/>
            </p:nvSpPr>
            <p:spPr bwMode="auto">
              <a:xfrm>
                <a:off x="4230688" y="2036763"/>
                <a:ext cx="320675" cy="334962"/>
              </a:xfrm>
              <a:custGeom>
                <a:avLst/>
                <a:gdLst>
                  <a:gd name="T0" fmla="*/ 32 w 84"/>
                  <a:gd name="T1" fmla="*/ 88 h 88"/>
                  <a:gd name="T2" fmla="*/ 84 w 84"/>
                  <a:gd name="T3" fmla="*/ 0 h 88"/>
                  <a:gd name="T4" fmla="*/ 74 w 84"/>
                  <a:gd name="T5" fmla="*/ 0 h 88"/>
                  <a:gd name="T6" fmla="*/ 0 w 84"/>
                  <a:gd name="T7" fmla="*/ 33 h 88"/>
                  <a:gd name="T8" fmla="*/ 32 w 84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8">
                    <a:moveTo>
                      <a:pt x="32" y="88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1" y="0"/>
                      <a:pt x="77" y="0"/>
                      <a:pt x="74" y="0"/>
                    </a:cubicBezTo>
                    <a:cubicBezTo>
                      <a:pt x="44" y="0"/>
                      <a:pt x="18" y="13"/>
                      <a:pt x="0" y="33"/>
                    </a:cubicBezTo>
                    <a:lnTo>
                      <a:pt x="32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4" name="Freeform 16"/>
              <p:cNvSpPr/>
              <p:nvPr/>
            </p:nvSpPr>
            <p:spPr bwMode="auto">
              <a:xfrm>
                <a:off x="4170363" y="2570163"/>
                <a:ext cx="381000" cy="215900"/>
              </a:xfrm>
              <a:custGeom>
                <a:avLst/>
                <a:gdLst>
                  <a:gd name="T0" fmla="*/ 69 w 100"/>
                  <a:gd name="T1" fmla="*/ 55 h 57"/>
                  <a:gd name="T2" fmla="*/ 100 w 100"/>
                  <a:gd name="T3" fmla="*/ 0 h 57"/>
                  <a:gd name="T4" fmla="*/ 0 w 100"/>
                  <a:gd name="T5" fmla="*/ 0 h 57"/>
                  <a:gd name="T6" fmla="*/ 71 w 100"/>
                  <a:gd name="T7" fmla="*/ 57 h 57"/>
                  <a:gd name="T8" fmla="*/ 69 w 100"/>
                  <a:gd name="T9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57">
                    <a:moveTo>
                      <a:pt x="69" y="55"/>
                    </a:moveTo>
                    <a:cubicBezTo>
                      <a:pt x="100" y="0"/>
                      <a:pt x="100" y="0"/>
                      <a:pt x="1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9"/>
                      <a:pt x="39" y="50"/>
                      <a:pt x="71" y="57"/>
                    </a:cubicBezTo>
                    <a:lnTo>
                      <a:pt x="69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5" name="Freeform 17"/>
              <p:cNvSpPr/>
              <p:nvPr/>
            </p:nvSpPr>
            <p:spPr bwMode="auto">
              <a:xfrm>
                <a:off x="4630738" y="2298700"/>
                <a:ext cx="258762" cy="331787"/>
              </a:xfrm>
              <a:custGeom>
                <a:avLst/>
                <a:gdLst>
                  <a:gd name="T0" fmla="*/ 0 w 68"/>
                  <a:gd name="T1" fmla="*/ 0 h 87"/>
                  <a:gd name="T2" fmla="*/ 50 w 68"/>
                  <a:gd name="T3" fmla="*/ 87 h 87"/>
                  <a:gd name="T4" fmla="*/ 68 w 68"/>
                  <a:gd name="T5" fmla="*/ 30 h 87"/>
                  <a:gd name="T6" fmla="*/ 64 w 68"/>
                  <a:gd name="T7" fmla="*/ 0 h 87"/>
                  <a:gd name="T8" fmla="*/ 0 w 68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87">
                    <a:moveTo>
                      <a:pt x="0" y="0"/>
                    </a:moveTo>
                    <a:cubicBezTo>
                      <a:pt x="50" y="87"/>
                      <a:pt x="50" y="87"/>
                      <a:pt x="50" y="87"/>
                    </a:cubicBezTo>
                    <a:cubicBezTo>
                      <a:pt x="62" y="71"/>
                      <a:pt x="68" y="51"/>
                      <a:pt x="68" y="30"/>
                    </a:cubicBezTo>
                    <a:cubicBezTo>
                      <a:pt x="68" y="20"/>
                      <a:pt x="67" y="9"/>
                      <a:pt x="6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6" name="Freeform 18"/>
              <p:cNvSpPr/>
              <p:nvPr/>
            </p:nvSpPr>
            <p:spPr bwMode="auto">
              <a:xfrm>
                <a:off x="4478338" y="2459038"/>
                <a:ext cx="312737" cy="331787"/>
              </a:xfrm>
              <a:custGeom>
                <a:avLst/>
                <a:gdLst>
                  <a:gd name="T0" fmla="*/ 50 w 82"/>
                  <a:gd name="T1" fmla="*/ 0 h 87"/>
                  <a:gd name="T2" fmla="*/ 0 w 82"/>
                  <a:gd name="T3" fmla="*/ 87 h 87"/>
                  <a:gd name="T4" fmla="*/ 9 w 82"/>
                  <a:gd name="T5" fmla="*/ 87 h 87"/>
                  <a:gd name="T6" fmla="*/ 82 w 82"/>
                  <a:gd name="T7" fmla="*/ 55 h 87"/>
                  <a:gd name="T8" fmla="*/ 50 w 82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7">
                    <a:moveTo>
                      <a:pt x="5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3" y="87"/>
                      <a:pt x="6" y="87"/>
                      <a:pt x="9" y="87"/>
                    </a:cubicBezTo>
                    <a:cubicBezTo>
                      <a:pt x="38" y="87"/>
                      <a:pt x="64" y="75"/>
                      <a:pt x="82" y="55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07" name="组合 206"/>
            <p:cNvGrpSpPr/>
            <p:nvPr/>
          </p:nvGrpSpPr>
          <p:grpSpPr>
            <a:xfrm rot="0" flipH="1">
              <a:off x="12778" y="5730"/>
              <a:ext cx="280" cy="280"/>
              <a:chOff x="4135438" y="2036763"/>
              <a:chExt cx="754062" cy="754062"/>
            </a:xfrm>
            <a:solidFill>
              <a:srgbClr val="DC6E00"/>
            </a:solidFill>
          </p:grpSpPr>
          <p:sp>
            <p:nvSpPr>
              <p:cNvPr id="208" name="Freeform 13"/>
              <p:cNvSpPr/>
              <p:nvPr/>
            </p:nvSpPr>
            <p:spPr bwMode="auto">
              <a:xfrm>
                <a:off x="4135438" y="2203450"/>
                <a:ext cx="258762" cy="320675"/>
              </a:xfrm>
              <a:custGeom>
                <a:avLst/>
                <a:gdLst>
                  <a:gd name="T0" fmla="*/ 68 w 68"/>
                  <a:gd name="T1" fmla="*/ 84 h 84"/>
                  <a:gd name="T2" fmla="*/ 17 w 68"/>
                  <a:gd name="T3" fmla="*/ 0 h 84"/>
                  <a:gd name="T4" fmla="*/ 0 w 68"/>
                  <a:gd name="T5" fmla="*/ 55 h 84"/>
                  <a:gd name="T6" fmla="*/ 4 w 68"/>
                  <a:gd name="T7" fmla="*/ 84 h 84"/>
                  <a:gd name="T8" fmla="*/ 68 w 68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84">
                    <a:moveTo>
                      <a:pt x="68" y="84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6" y="15"/>
                      <a:pt x="0" y="34"/>
                      <a:pt x="0" y="55"/>
                    </a:cubicBezTo>
                    <a:cubicBezTo>
                      <a:pt x="0" y="65"/>
                      <a:pt x="1" y="75"/>
                      <a:pt x="4" y="84"/>
                    </a:cubicBezTo>
                    <a:lnTo>
                      <a:pt x="68" y="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09" name="Freeform 14"/>
              <p:cNvSpPr/>
              <p:nvPr/>
            </p:nvSpPr>
            <p:spPr bwMode="auto">
              <a:xfrm>
                <a:off x="4475163" y="2043113"/>
                <a:ext cx="381000" cy="209550"/>
              </a:xfrm>
              <a:custGeom>
                <a:avLst/>
                <a:gdLst>
                  <a:gd name="T0" fmla="*/ 0 w 100"/>
                  <a:gd name="T1" fmla="*/ 55 h 55"/>
                  <a:gd name="T2" fmla="*/ 100 w 100"/>
                  <a:gd name="T3" fmla="*/ 55 h 55"/>
                  <a:gd name="T4" fmla="*/ 32 w 100"/>
                  <a:gd name="T5" fmla="*/ 0 h 55"/>
                  <a:gd name="T6" fmla="*/ 0 w 100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55">
                    <a:moveTo>
                      <a:pt x="0" y="55"/>
                    </a:moveTo>
                    <a:cubicBezTo>
                      <a:pt x="100" y="55"/>
                      <a:pt x="100" y="55"/>
                      <a:pt x="100" y="55"/>
                    </a:cubicBezTo>
                    <a:cubicBezTo>
                      <a:pt x="87" y="28"/>
                      <a:pt x="62" y="7"/>
                      <a:pt x="32" y="0"/>
                    </a:cubicBezTo>
                    <a:lnTo>
                      <a:pt x="0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0" name="Freeform 15"/>
              <p:cNvSpPr/>
              <p:nvPr/>
            </p:nvSpPr>
            <p:spPr bwMode="auto">
              <a:xfrm>
                <a:off x="4230688" y="2036763"/>
                <a:ext cx="320675" cy="334962"/>
              </a:xfrm>
              <a:custGeom>
                <a:avLst/>
                <a:gdLst>
                  <a:gd name="T0" fmla="*/ 32 w 84"/>
                  <a:gd name="T1" fmla="*/ 88 h 88"/>
                  <a:gd name="T2" fmla="*/ 84 w 84"/>
                  <a:gd name="T3" fmla="*/ 0 h 88"/>
                  <a:gd name="T4" fmla="*/ 74 w 84"/>
                  <a:gd name="T5" fmla="*/ 0 h 88"/>
                  <a:gd name="T6" fmla="*/ 0 w 84"/>
                  <a:gd name="T7" fmla="*/ 33 h 88"/>
                  <a:gd name="T8" fmla="*/ 32 w 84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8">
                    <a:moveTo>
                      <a:pt x="32" y="88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1" y="0"/>
                      <a:pt x="77" y="0"/>
                      <a:pt x="74" y="0"/>
                    </a:cubicBezTo>
                    <a:cubicBezTo>
                      <a:pt x="44" y="0"/>
                      <a:pt x="18" y="13"/>
                      <a:pt x="0" y="33"/>
                    </a:cubicBezTo>
                    <a:lnTo>
                      <a:pt x="32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1" name="Freeform 16"/>
              <p:cNvSpPr/>
              <p:nvPr/>
            </p:nvSpPr>
            <p:spPr bwMode="auto">
              <a:xfrm>
                <a:off x="4170363" y="2570163"/>
                <a:ext cx="381000" cy="215900"/>
              </a:xfrm>
              <a:custGeom>
                <a:avLst/>
                <a:gdLst>
                  <a:gd name="T0" fmla="*/ 69 w 100"/>
                  <a:gd name="T1" fmla="*/ 55 h 57"/>
                  <a:gd name="T2" fmla="*/ 100 w 100"/>
                  <a:gd name="T3" fmla="*/ 0 h 57"/>
                  <a:gd name="T4" fmla="*/ 0 w 100"/>
                  <a:gd name="T5" fmla="*/ 0 h 57"/>
                  <a:gd name="T6" fmla="*/ 71 w 100"/>
                  <a:gd name="T7" fmla="*/ 57 h 57"/>
                  <a:gd name="T8" fmla="*/ 69 w 100"/>
                  <a:gd name="T9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57">
                    <a:moveTo>
                      <a:pt x="69" y="55"/>
                    </a:moveTo>
                    <a:cubicBezTo>
                      <a:pt x="100" y="0"/>
                      <a:pt x="100" y="0"/>
                      <a:pt x="1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9"/>
                      <a:pt x="39" y="50"/>
                      <a:pt x="71" y="57"/>
                    </a:cubicBezTo>
                    <a:lnTo>
                      <a:pt x="69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2" name="Freeform 17"/>
              <p:cNvSpPr/>
              <p:nvPr/>
            </p:nvSpPr>
            <p:spPr bwMode="auto">
              <a:xfrm>
                <a:off x="4630738" y="2298700"/>
                <a:ext cx="258762" cy="331787"/>
              </a:xfrm>
              <a:custGeom>
                <a:avLst/>
                <a:gdLst>
                  <a:gd name="T0" fmla="*/ 0 w 68"/>
                  <a:gd name="T1" fmla="*/ 0 h 87"/>
                  <a:gd name="T2" fmla="*/ 50 w 68"/>
                  <a:gd name="T3" fmla="*/ 87 h 87"/>
                  <a:gd name="T4" fmla="*/ 68 w 68"/>
                  <a:gd name="T5" fmla="*/ 30 h 87"/>
                  <a:gd name="T6" fmla="*/ 64 w 68"/>
                  <a:gd name="T7" fmla="*/ 0 h 87"/>
                  <a:gd name="T8" fmla="*/ 0 w 68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87">
                    <a:moveTo>
                      <a:pt x="0" y="0"/>
                    </a:moveTo>
                    <a:cubicBezTo>
                      <a:pt x="50" y="87"/>
                      <a:pt x="50" y="87"/>
                      <a:pt x="50" y="87"/>
                    </a:cubicBezTo>
                    <a:cubicBezTo>
                      <a:pt x="62" y="71"/>
                      <a:pt x="68" y="51"/>
                      <a:pt x="68" y="30"/>
                    </a:cubicBezTo>
                    <a:cubicBezTo>
                      <a:pt x="68" y="20"/>
                      <a:pt x="67" y="9"/>
                      <a:pt x="6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3" name="Freeform 18"/>
              <p:cNvSpPr/>
              <p:nvPr/>
            </p:nvSpPr>
            <p:spPr bwMode="auto">
              <a:xfrm>
                <a:off x="4478338" y="2459038"/>
                <a:ext cx="312737" cy="331787"/>
              </a:xfrm>
              <a:custGeom>
                <a:avLst/>
                <a:gdLst>
                  <a:gd name="T0" fmla="*/ 50 w 82"/>
                  <a:gd name="T1" fmla="*/ 0 h 87"/>
                  <a:gd name="T2" fmla="*/ 0 w 82"/>
                  <a:gd name="T3" fmla="*/ 87 h 87"/>
                  <a:gd name="T4" fmla="*/ 9 w 82"/>
                  <a:gd name="T5" fmla="*/ 87 h 87"/>
                  <a:gd name="T6" fmla="*/ 82 w 82"/>
                  <a:gd name="T7" fmla="*/ 55 h 87"/>
                  <a:gd name="T8" fmla="*/ 50 w 82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7">
                    <a:moveTo>
                      <a:pt x="5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3" y="87"/>
                      <a:pt x="6" y="87"/>
                      <a:pt x="9" y="87"/>
                    </a:cubicBezTo>
                    <a:cubicBezTo>
                      <a:pt x="38" y="87"/>
                      <a:pt x="64" y="75"/>
                      <a:pt x="82" y="55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 rot="0" flipH="1">
              <a:off x="12777" y="4350"/>
              <a:ext cx="280" cy="280"/>
              <a:chOff x="4135438" y="2036763"/>
              <a:chExt cx="754062" cy="754062"/>
            </a:xfrm>
            <a:solidFill>
              <a:srgbClr val="DC6E00"/>
            </a:solidFill>
          </p:grpSpPr>
          <p:sp>
            <p:nvSpPr>
              <p:cNvPr id="215" name="Freeform 13"/>
              <p:cNvSpPr/>
              <p:nvPr/>
            </p:nvSpPr>
            <p:spPr bwMode="auto">
              <a:xfrm>
                <a:off x="4135438" y="2203450"/>
                <a:ext cx="258762" cy="320675"/>
              </a:xfrm>
              <a:custGeom>
                <a:avLst/>
                <a:gdLst>
                  <a:gd name="T0" fmla="*/ 68 w 68"/>
                  <a:gd name="T1" fmla="*/ 84 h 84"/>
                  <a:gd name="T2" fmla="*/ 17 w 68"/>
                  <a:gd name="T3" fmla="*/ 0 h 84"/>
                  <a:gd name="T4" fmla="*/ 0 w 68"/>
                  <a:gd name="T5" fmla="*/ 55 h 84"/>
                  <a:gd name="T6" fmla="*/ 4 w 68"/>
                  <a:gd name="T7" fmla="*/ 84 h 84"/>
                  <a:gd name="T8" fmla="*/ 68 w 68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84">
                    <a:moveTo>
                      <a:pt x="68" y="84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6" y="15"/>
                      <a:pt x="0" y="34"/>
                      <a:pt x="0" y="55"/>
                    </a:cubicBezTo>
                    <a:cubicBezTo>
                      <a:pt x="0" y="65"/>
                      <a:pt x="1" y="75"/>
                      <a:pt x="4" y="84"/>
                    </a:cubicBezTo>
                    <a:lnTo>
                      <a:pt x="68" y="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6" name="Freeform 14"/>
              <p:cNvSpPr/>
              <p:nvPr/>
            </p:nvSpPr>
            <p:spPr bwMode="auto">
              <a:xfrm>
                <a:off x="4475163" y="2043113"/>
                <a:ext cx="381000" cy="209550"/>
              </a:xfrm>
              <a:custGeom>
                <a:avLst/>
                <a:gdLst>
                  <a:gd name="T0" fmla="*/ 0 w 100"/>
                  <a:gd name="T1" fmla="*/ 55 h 55"/>
                  <a:gd name="T2" fmla="*/ 100 w 100"/>
                  <a:gd name="T3" fmla="*/ 55 h 55"/>
                  <a:gd name="T4" fmla="*/ 32 w 100"/>
                  <a:gd name="T5" fmla="*/ 0 h 55"/>
                  <a:gd name="T6" fmla="*/ 0 w 100"/>
                  <a:gd name="T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55">
                    <a:moveTo>
                      <a:pt x="0" y="55"/>
                    </a:moveTo>
                    <a:cubicBezTo>
                      <a:pt x="100" y="55"/>
                      <a:pt x="100" y="55"/>
                      <a:pt x="100" y="55"/>
                    </a:cubicBezTo>
                    <a:cubicBezTo>
                      <a:pt x="87" y="28"/>
                      <a:pt x="62" y="7"/>
                      <a:pt x="32" y="0"/>
                    </a:cubicBezTo>
                    <a:lnTo>
                      <a:pt x="0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7" name="Freeform 15"/>
              <p:cNvSpPr/>
              <p:nvPr/>
            </p:nvSpPr>
            <p:spPr bwMode="auto">
              <a:xfrm>
                <a:off x="4230688" y="2036763"/>
                <a:ext cx="320675" cy="334962"/>
              </a:xfrm>
              <a:custGeom>
                <a:avLst/>
                <a:gdLst>
                  <a:gd name="T0" fmla="*/ 32 w 84"/>
                  <a:gd name="T1" fmla="*/ 88 h 88"/>
                  <a:gd name="T2" fmla="*/ 84 w 84"/>
                  <a:gd name="T3" fmla="*/ 0 h 88"/>
                  <a:gd name="T4" fmla="*/ 74 w 84"/>
                  <a:gd name="T5" fmla="*/ 0 h 88"/>
                  <a:gd name="T6" fmla="*/ 0 w 84"/>
                  <a:gd name="T7" fmla="*/ 33 h 88"/>
                  <a:gd name="T8" fmla="*/ 32 w 84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8">
                    <a:moveTo>
                      <a:pt x="32" y="88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1" y="0"/>
                      <a:pt x="77" y="0"/>
                      <a:pt x="74" y="0"/>
                    </a:cubicBezTo>
                    <a:cubicBezTo>
                      <a:pt x="44" y="0"/>
                      <a:pt x="18" y="13"/>
                      <a:pt x="0" y="33"/>
                    </a:cubicBezTo>
                    <a:lnTo>
                      <a:pt x="32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8" name="Freeform 16"/>
              <p:cNvSpPr/>
              <p:nvPr/>
            </p:nvSpPr>
            <p:spPr bwMode="auto">
              <a:xfrm>
                <a:off x="4170363" y="2570163"/>
                <a:ext cx="381000" cy="215900"/>
              </a:xfrm>
              <a:custGeom>
                <a:avLst/>
                <a:gdLst>
                  <a:gd name="T0" fmla="*/ 69 w 100"/>
                  <a:gd name="T1" fmla="*/ 55 h 57"/>
                  <a:gd name="T2" fmla="*/ 100 w 100"/>
                  <a:gd name="T3" fmla="*/ 0 h 57"/>
                  <a:gd name="T4" fmla="*/ 0 w 100"/>
                  <a:gd name="T5" fmla="*/ 0 h 57"/>
                  <a:gd name="T6" fmla="*/ 71 w 100"/>
                  <a:gd name="T7" fmla="*/ 57 h 57"/>
                  <a:gd name="T8" fmla="*/ 69 w 100"/>
                  <a:gd name="T9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57">
                    <a:moveTo>
                      <a:pt x="69" y="55"/>
                    </a:moveTo>
                    <a:cubicBezTo>
                      <a:pt x="100" y="0"/>
                      <a:pt x="100" y="0"/>
                      <a:pt x="1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9"/>
                      <a:pt x="39" y="50"/>
                      <a:pt x="71" y="57"/>
                    </a:cubicBezTo>
                    <a:lnTo>
                      <a:pt x="69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19" name="Freeform 17"/>
              <p:cNvSpPr/>
              <p:nvPr/>
            </p:nvSpPr>
            <p:spPr bwMode="auto">
              <a:xfrm>
                <a:off x="4630738" y="2298700"/>
                <a:ext cx="258762" cy="331787"/>
              </a:xfrm>
              <a:custGeom>
                <a:avLst/>
                <a:gdLst>
                  <a:gd name="T0" fmla="*/ 0 w 68"/>
                  <a:gd name="T1" fmla="*/ 0 h 87"/>
                  <a:gd name="T2" fmla="*/ 50 w 68"/>
                  <a:gd name="T3" fmla="*/ 87 h 87"/>
                  <a:gd name="T4" fmla="*/ 68 w 68"/>
                  <a:gd name="T5" fmla="*/ 30 h 87"/>
                  <a:gd name="T6" fmla="*/ 64 w 68"/>
                  <a:gd name="T7" fmla="*/ 0 h 87"/>
                  <a:gd name="T8" fmla="*/ 0 w 68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87">
                    <a:moveTo>
                      <a:pt x="0" y="0"/>
                    </a:moveTo>
                    <a:cubicBezTo>
                      <a:pt x="50" y="87"/>
                      <a:pt x="50" y="87"/>
                      <a:pt x="50" y="87"/>
                    </a:cubicBezTo>
                    <a:cubicBezTo>
                      <a:pt x="62" y="71"/>
                      <a:pt x="68" y="51"/>
                      <a:pt x="68" y="30"/>
                    </a:cubicBezTo>
                    <a:cubicBezTo>
                      <a:pt x="68" y="20"/>
                      <a:pt x="67" y="9"/>
                      <a:pt x="6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220" name="Freeform 18"/>
              <p:cNvSpPr/>
              <p:nvPr/>
            </p:nvSpPr>
            <p:spPr bwMode="auto">
              <a:xfrm>
                <a:off x="4478338" y="2459038"/>
                <a:ext cx="312737" cy="331787"/>
              </a:xfrm>
              <a:custGeom>
                <a:avLst/>
                <a:gdLst>
                  <a:gd name="T0" fmla="*/ 50 w 82"/>
                  <a:gd name="T1" fmla="*/ 0 h 87"/>
                  <a:gd name="T2" fmla="*/ 0 w 82"/>
                  <a:gd name="T3" fmla="*/ 87 h 87"/>
                  <a:gd name="T4" fmla="*/ 9 w 82"/>
                  <a:gd name="T5" fmla="*/ 87 h 87"/>
                  <a:gd name="T6" fmla="*/ 82 w 82"/>
                  <a:gd name="T7" fmla="*/ 55 h 87"/>
                  <a:gd name="T8" fmla="*/ 50 w 82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7">
                    <a:moveTo>
                      <a:pt x="50" y="0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3" y="87"/>
                      <a:pt x="6" y="87"/>
                      <a:pt x="9" y="87"/>
                    </a:cubicBezTo>
                    <a:cubicBezTo>
                      <a:pt x="38" y="87"/>
                      <a:pt x="64" y="75"/>
                      <a:pt x="82" y="55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1881" y="2030"/>
              <a:ext cx="1093" cy="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800" b="1" dirty="0"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核心竞争力</a:t>
              </a:r>
              <a:endParaRPr lang="zh-CN" altLang="en-US" sz="8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369050" y="1056640"/>
            <a:ext cx="1950085" cy="3293110"/>
            <a:chOff x="10030" y="1664"/>
            <a:chExt cx="3071" cy="5186"/>
          </a:xfrm>
        </p:grpSpPr>
        <p:grpSp>
          <p:nvGrpSpPr>
            <p:cNvPr id="36" name="组合 35"/>
            <p:cNvGrpSpPr/>
            <p:nvPr/>
          </p:nvGrpSpPr>
          <p:grpSpPr>
            <a:xfrm>
              <a:off x="11521" y="1664"/>
              <a:ext cx="1580" cy="335"/>
              <a:chOff x="11521" y="1664"/>
              <a:chExt cx="1580" cy="335"/>
            </a:xfrm>
          </p:grpSpPr>
          <p:sp>
            <p:nvSpPr>
              <p:cNvPr id="37" name="Text Box 79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11847" y="1682"/>
                <a:ext cx="1254" cy="3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p>
                <a:pPr algn="l" defTabSz="762000" eaLnBrk="0" hangingPunct="0">
                  <a:lnSpc>
                    <a:spcPct val="90000"/>
                  </a:lnSpc>
                  <a:tabLst>
                    <a:tab pos="190500" algn="l"/>
                  </a:tabLst>
                </a:pPr>
                <a:r>
                  <a:rPr lang="zh-CN" altLang="en-US" sz="800" b="1" dirty="0">
                    <a:latin typeface="Arial" panose="020B0604020202020204" pitchFamily="34" charset="0"/>
                    <a:ea typeface="宋体" panose="02010600030101010101" pitchFamily="2" charset="-122"/>
                  </a:rPr>
                  <a:t>创业前期计划</a:t>
                </a:r>
                <a:endParaRPr lang="zh-CN" altLang="en-US" sz="800" b="1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 rot="0">
                <a:off x="11521" y="1664"/>
                <a:ext cx="303" cy="298"/>
                <a:chOff x="7097713" y="3538538"/>
                <a:chExt cx="790575" cy="776287"/>
              </a:xfrm>
              <a:solidFill>
                <a:srgbClr val="06C245"/>
              </a:solidFill>
            </p:grpSpPr>
            <p:sp>
              <p:nvSpPr>
                <p:cNvPr id="39" name="Freeform 62"/>
                <p:cNvSpPr/>
                <p:nvPr/>
              </p:nvSpPr>
              <p:spPr bwMode="auto">
                <a:xfrm>
                  <a:off x="7389813" y="3694113"/>
                  <a:ext cx="57150" cy="109537"/>
                </a:xfrm>
                <a:custGeom>
                  <a:avLst/>
                  <a:gdLst>
                    <a:gd name="T0" fmla="*/ 9 w 15"/>
                    <a:gd name="T1" fmla="*/ 0 h 29"/>
                    <a:gd name="T2" fmla="*/ 6 w 15"/>
                    <a:gd name="T3" fmla="*/ 0 h 29"/>
                    <a:gd name="T4" fmla="*/ 0 w 15"/>
                    <a:gd name="T5" fmla="*/ 5 h 29"/>
                    <a:gd name="T6" fmla="*/ 0 w 15"/>
                    <a:gd name="T7" fmla="*/ 29 h 29"/>
                    <a:gd name="T8" fmla="*/ 15 w 15"/>
                    <a:gd name="T9" fmla="*/ 29 h 29"/>
                    <a:gd name="T10" fmla="*/ 15 w 15"/>
                    <a:gd name="T11" fmla="*/ 5 h 29"/>
                    <a:gd name="T12" fmla="*/ 9 w 15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29">
                      <a:moveTo>
                        <a:pt x="9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2"/>
                        <a:pt x="12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40" name="Freeform 63"/>
                <p:cNvSpPr/>
                <p:nvPr/>
              </p:nvSpPr>
              <p:spPr bwMode="auto">
                <a:xfrm>
                  <a:off x="7539038" y="3694113"/>
                  <a:ext cx="55563" cy="109537"/>
                </a:xfrm>
                <a:custGeom>
                  <a:avLst/>
                  <a:gdLst>
                    <a:gd name="T0" fmla="*/ 9 w 15"/>
                    <a:gd name="T1" fmla="*/ 0 h 29"/>
                    <a:gd name="T2" fmla="*/ 6 w 15"/>
                    <a:gd name="T3" fmla="*/ 0 h 29"/>
                    <a:gd name="T4" fmla="*/ 0 w 15"/>
                    <a:gd name="T5" fmla="*/ 5 h 29"/>
                    <a:gd name="T6" fmla="*/ 0 w 15"/>
                    <a:gd name="T7" fmla="*/ 29 h 29"/>
                    <a:gd name="T8" fmla="*/ 15 w 15"/>
                    <a:gd name="T9" fmla="*/ 29 h 29"/>
                    <a:gd name="T10" fmla="*/ 15 w 15"/>
                    <a:gd name="T11" fmla="*/ 5 h 29"/>
                    <a:gd name="T12" fmla="*/ 9 w 15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29">
                      <a:moveTo>
                        <a:pt x="9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2"/>
                        <a:pt x="12" y="0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  <p:sp>
              <p:nvSpPr>
                <p:cNvPr id="41" name="Freeform 64"/>
                <p:cNvSpPr/>
                <p:nvPr/>
              </p:nvSpPr>
              <p:spPr bwMode="auto">
                <a:xfrm>
                  <a:off x="7097713" y="3538538"/>
                  <a:ext cx="790575" cy="776287"/>
                </a:xfrm>
                <a:custGeom>
                  <a:avLst/>
                  <a:gdLst>
                    <a:gd name="T0" fmla="*/ 104 w 208"/>
                    <a:gd name="T1" fmla="*/ 0 h 204"/>
                    <a:gd name="T2" fmla="*/ 0 w 208"/>
                    <a:gd name="T3" fmla="*/ 104 h 204"/>
                    <a:gd name="T4" fmla="*/ 30 w 208"/>
                    <a:gd name="T5" fmla="*/ 178 h 204"/>
                    <a:gd name="T6" fmla="*/ 72 w 208"/>
                    <a:gd name="T7" fmla="*/ 203 h 204"/>
                    <a:gd name="T8" fmla="*/ 75 w 208"/>
                    <a:gd name="T9" fmla="*/ 204 h 204"/>
                    <a:gd name="T10" fmla="*/ 84 w 208"/>
                    <a:gd name="T11" fmla="*/ 197 h 204"/>
                    <a:gd name="T12" fmla="*/ 78 w 208"/>
                    <a:gd name="T13" fmla="*/ 184 h 204"/>
                    <a:gd name="T14" fmla="*/ 45 w 208"/>
                    <a:gd name="T15" fmla="*/ 163 h 204"/>
                    <a:gd name="T16" fmla="*/ 20 w 208"/>
                    <a:gd name="T17" fmla="*/ 104 h 204"/>
                    <a:gd name="T18" fmla="*/ 104 w 208"/>
                    <a:gd name="T19" fmla="*/ 20 h 204"/>
                    <a:gd name="T20" fmla="*/ 188 w 208"/>
                    <a:gd name="T21" fmla="*/ 104 h 204"/>
                    <a:gd name="T22" fmla="*/ 163 w 208"/>
                    <a:gd name="T23" fmla="*/ 164 h 204"/>
                    <a:gd name="T24" fmla="*/ 133 w 208"/>
                    <a:gd name="T25" fmla="*/ 180 h 204"/>
                    <a:gd name="T26" fmla="*/ 122 w 208"/>
                    <a:gd name="T27" fmla="*/ 175 h 204"/>
                    <a:gd name="T28" fmla="*/ 113 w 208"/>
                    <a:gd name="T29" fmla="*/ 140 h 204"/>
                    <a:gd name="T30" fmla="*/ 145 w 208"/>
                    <a:gd name="T31" fmla="*/ 107 h 204"/>
                    <a:gd name="T32" fmla="*/ 145 w 208"/>
                    <a:gd name="T33" fmla="*/ 76 h 204"/>
                    <a:gd name="T34" fmla="*/ 63 w 208"/>
                    <a:gd name="T35" fmla="*/ 76 h 204"/>
                    <a:gd name="T36" fmla="*/ 63 w 208"/>
                    <a:gd name="T37" fmla="*/ 107 h 204"/>
                    <a:gd name="T38" fmla="*/ 93 w 208"/>
                    <a:gd name="T39" fmla="*/ 140 h 204"/>
                    <a:gd name="T40" fmla="*/ 107 w 208"/>
                    <a:gd name="T41" fmla="*/ 189 h 204"/>
                    <a:gd name="T42" fmla="*/ 133 w 208"/>
                    <a:gd name="T43" fmla="*/ 200 h 204"/>
                    <a:gd name="T44" fmla="*/ 177 w 208"/>
                    <a:gd name="T45" fmla="*/ 178 h 204"/>
                    <a:gd name="T46" fmla="*/ 177 w 208"/>
                    <a:gd name="T47" fmla="*/ 178 h 204"/>
                    <a:gd name="T48" fmla="*/ 208 w 208"/>
                    <a:gd name="T49" fmla="*/ 104 h 204"/>
                    <a:gd name="T50" fmla="*/ 104 w 208"/>
                    <a:gd name="T51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08" h="204"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4"/>
                      </a:cubicBezTo>
                      <a:cubicBezTo>
                        <a:pt x="0" y="132"/>
                        <a:pt x="11" y="158"/>
                        <a:pt x="30" y="178"/>
                      </a:cubicBezTo>
                      <a:cubicBezTo>
                        <a:pt x="42" y="189"/>
                        <a:pt x="56" y="198"/>
                        <a:pt x="72" y="203"/>
                      </a:cubicBezTo>
                      <a:cubicBezTo>
                        <a:pt x="73" y="203"/>
                        <a:pt x="74" y="204"/>
                        <a:pt x="75" y="204"/>
                      </a:cubicBezTo>
                      <a:cubicBezTo>
                        <a:pt x="79" y="204"/>
                        <a:pt x="83" y="201"/>
                        <a:pt x="84" y="197"/>
                      </a:cubicBezTo>
                      <a:cubicBezTo>
                        <a:pt x="86" y="191"/>
                        <a:pt x="83" y="186"/>
                        <a:pt x="78" y="184"/>
                      </a:cubicBezTo>
                      <a:cubicBezTo>
                        <a:pt x="65" y="180"/>
                        <a:pt x="54" y="173"/>
                        <a:pt x="45" y="163"/>
                      </a:cubicBezTo>
                      <a:cubicBezTo>
                        <a:pt x="29" y="148"/>
                        <a:pt x="20" y="127"/>
                        <a:pt x="20" y="104"/>
                      </a:cubicBezTo>
                      <a:cubicBezTo>
                        <a:pt x="20" y="58"/>
                        <a:pt x="58" y="20"/>
                        <a:pt x="104" y="20"/>
                      </a:cubicBezTo>
                      <a:cubicBezTo>
                        <a:pt x="150" y="20"/>
                        <a:pt x="188" y="58"/>
                        <a:pt x="188" y="104"/>
                      </a:cubicBezTo>
                      <a:cubicBezTo>
                        <a:pt x="188" y="127"/>
                        <a:pt x="179" y="148"/>
                        <a:pt x="163" y="164"/>
                      </a:cubicBezTo>
                      <a:cubicBezTo>
                        <a:pt x="157" y="169"/>
                        <a:pt x="142" y="180"/>
                        <a:pt x="133" y="180"/>
                      </a:cubicBezTo>
                      <a:cubicBezTo>
                        <a:pt x="128" y="180"/>
                        <a:pt x="125" y="179"/>
                        <a:pt x="122" y="175"/>
                      </a:cubicBezTo>
                      <a:cubicBezTo>
                        <a:pt x="115" y="167"/>
                        <a:pt x="113" y="151"/>
                        <a:pt x="113" y="140"/>
                      </a:cubicBezTo>
                      <a:cubicBezTo>
                        <a:pt x="131" y="139"/>
                        <a:pt x="145" y="125"/>
                        <a:pt x="145" y="107"/>
                      </a:cubicBezTo>
                      <a:cubicBezTo>
                        <a:pt x="145" y="76"/>
                        <a:pt x="145" y="76"/>
                        <a:pt x="145" y="76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3" y="107"/>
                        <a:pt x="63" y="107"/>
                        <a:pt x="63" y="107"/>
                      </a:cubicBezTo>
                      <a:cubicBezTo>
                        <a:pt x="63" y="124"/>
                        <a:pt x="77" y="139"/>
                        <a:pt x="93" y="140"/>
                      </a:cubicBezTo>
                      <a:cubicBezTo>
                        <a:pt x="93" y="153"/>
                        <a:pt x="95" y="175"/>
                        <a:pt x="107" y="189"/>
                      </a:cubicBezTo>
                      <a:cubicBezTo>
                        <a:pt x="114" y="196"/>
                        <a:pt x="123" y="200"/>
                        <a:pt x="133" y="200"/>
                      </a:cubicBezTo>
                      <a:cubicBezTo>
                        <a:pt x="152" y="200"/>
                        <a:pt x="174" y="180"/>
                        <a:pt x="177" y="178"/>
                      </a:cubicBezTo>
                      <a:cubicBezTo>
                        <a:pt x="177" y="178"/>
                        <a:pt x="177" y="178"/>
                        <a:pt x="177" y="178"/>
                      </a:cubicBezTo>
                      <a:cubicBezTo>
                        <a:pt x="197" y="158"/>
                        <a:pt x="208" y="132"/>
                        <a:pt x="208" y="104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endParaRPr lang="zh-CN" altLang="en-US"/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 rot="0">
              <a:off x="11879" y="6552"/>
              <a:ext cx="303" cy="298"/>
              <a:chOff x="7097713" y="3538538"/>
              <a:chExt cx="790575" cy="776287"/>
            </a:xfrm>
            <a:solidFill>
              <a:srgbClr val="06C245"/>
            </a:solidFill>
          </p:grpSpPr>
          <p:sp>
            <p:nvSpPr>
              <p:cNvPr id="43" name="Freeform 62"/>
              <p:cNvSpPr/>
              <p:nvPr/>
            </p:nvSpPr>
            <p:spPr bwMode="auto">
              <a:xfrm>
                <a:off x="7389813" y="3694113"/>
                <a:ext cx="57150" cy="109537"/>
              </a:xfrm>
              <a:custGeom>
                <a:avLst/>
                <a:gdLst>
                  <a:gd name="T0" fmla="*/ 9 w 15"/>
                  <a:gd name="T1" fmla="*/ 0 h 29"/>
                  <a:gd name="T2" fmla="*/ 6 w 15"/>
                  <a:gd name="T3" fmla="*/ 0 h 29"/>
                  <a:gd name="T4" fmla="*/ 0 w 15"/>
                  <a:gd name="T5" fmla="*/ 5 h 29"/>
                  <a:gd name="T6" fmla="*/ 0 w 15"/>
                  <a:gd name="T7" fmla="*/ 29 h 29"/>
                  <a:gd name="T8" fmla="*/ 15 w 15"/>
                  <a:gd name="T9" fmla="*/ 29 h 29"/>
                  <a:gd name="T10" fmla="*/ 15 w 15"/>
                  <a:gd name="T11" fmla="*/ 5 h 29"/>
                  <a:gd name="T12" fmla="*/ 9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4" name="Freeform 63"/>
              <p:cNvSpPr/>
              <p:nvPr/>
            </p:nvSpPr>
            <p:spPr bwMode="auto">
              <a:xfrm>
                <a:off x="7539038" y="3694113"/>
                <a:ext cx="55563" cy="109537"/>
              </a:xfrm>
              <a:custGeom>
                <a:avLst/>
                <a:gdLst>
                  <a:gd name="T0" fmla="*/ 9 w 15"/>
                  <a:gd name="T1" fmla="*/ 0 h 29"/>
                  <a:gd name="T2" fmla="*/ 6 w 15"/>
                  <a:gd name="T3" fmla="*/ 0 h 29"/>
                  <a:gd name="T4" fmla="*/ 0 w 15"/>
                  <a:gd name="T5" fmla="*/ 5 h 29"/>
                  <a:gd name="T6" fmla="*/ 0 w 15"/>
                  <a:gd name="T7" fmla="*/ 29 h 29"/>
                  <a:gd name="T8" fmla="*/ 15 w 15"/>
                  <a:gd name="T9" fmla="*/ 29 h 29"/>
                  <a:gd name="T10" fmla="*/ 15 w 15"/>
                  <a:gd name="T11" fmla="*/ 5 h 29"/>
                  <a:gd name="T12" fmla="*/ 9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5" name="Freeform 64"/>
              <p:cNvSpPr/>
              <p:nvPr/>
            </p:nvSpPr>
            <p:spPr bwMode="auto">
              <a:xfrm>
                <a:off x="7097713" y="3538538"/>
                <a:ext cx="790575" cy="776287"/>
              </a:xfrm>
              <a:custGeom>
                <a:avLst/>
                <a:gdLst>
                  <a:gd name="T0" fmla="*/ 104 w 208"/>
                  <a:gd name="T1" fmla="*/ 0 h 204"/>
                  <a:gd name="T2" fmla="*/ 0 w 208"/>
                  <a:gd name="T3" fmla="*/ 104 h 204"/>
                  <a:gd name="T4" fmla="*/ 30 w 208"/>
                  <a:gd name="T5" fmla="*/ 178 h 204"/>
                  <a:gd name="T6" fmla="*/ 72 w 208"/>
                  <a:gd name="T7" fmla="*/ 203 h 204"/>
                  <a:gd name="T8" fmla="*/ 75 w 208"/>
                  <a:gd name="T9" fmla="*/ 204 h 204"/>
                  <a:gd name="T10" fmla="*/ 84 w 208"/>
                  <a:gd name="T11" fmla="*/ 197 h 204"/>
                  <a:gd name="T12" fmla="*/ 78 w 208"/>
                  <a:gd name="T13" fmla="*/ 184 h 204"/>
                  <a:gd name="T14" fmla="*/ 45 w 208"/>
                  <a:gd name="T15" fmla="*/ 163 h 204"/>
                  <a:gd name="T16" fmla="*/ 20 w 208"/>
                  <a:gd name="T17" fmla="*/ 104 h 204"/>
                  <a:gd name="T18" fmla="*/ 104 w 208"/>
                  <a:gd name="T19" fmla="*/ 20 h 204"/>
                  <a:gd name="T20" fmla="*/ 188 w 208"/>
                  <a:gd name="T21" fmla="*/ 104 h 204"/>
                  <a:gd name="T22" fmla="*/ 163 w 208"/>
                  <a:gd name="T23" fmla="*/ 164 h 204"/>
                  <a:gd name="T24" fmla="*/ 133 w 208"/>
                  <a:gd name="T25" fmla="*/ 180 h 204"/>
                  <a:gd name="T26" fmla="*/ 122 w 208"/>
                  <a:gd name="T27" fmla="*/ 175 h 204"/>
                  <a:gd name="T28" fmla="*/ 113 w 208"/>
                  <a:gd name="T29" fmla="*/ 140 h 204"/>
                  <a:gd name="T30" fmla="*/ 145 w 208"/>
                  <a:gd name="T31" fmla="*/ 107 h 204"/>
                  <a:gd name="T32" fmla="*/ 145 w 208"/>
                  <a:gd name="T33" fmla="*/ 76 h 204"/>
                  <a:gd name="T34" fmla="*/ 63 w 208"/>
                  <a:gd name="T35" fmla="*/ 76 h 204"/>
                  <a:gd name="T36" fmla="*/ 63 w 208"/>
                  <a:gd name="T37" fmla="*/ 107 h 204"/>
                  <a:gd name="T38" fmla="*/ 93 w 208"/>
                  <a:gd name="T39" fmla="*/ 140 h 204"/>
                  <a:gd name="T40" fmla="*/ 107 w 208"/>
                  <a:gd name="T41" fmla="*/ 189 h 204"/>
                  <a:gd name="T42" fmla="*/ 133 w 208"/>
                  <a:gd name="T43" fmla="*/ 200 h 204"/>
                  <a:gd name="T44" fmla="*/ 177 w 208"/>
                  <a:gd name="T45" fmla="*/ 178 h 204"/>
                  <a:gd name="T46" fmla="*/ 177 w 208"/>
                  <a:gd name="T47" fmla="*/ 178 h 204"/>
                  <a:gd name="T48" fmla="*/ 208 w 208"/>
                  <a:gd name="T49" fmla="*/ 104 h 204"/>
                  <a:gd name="T50" fmla="*/ 104 w 208"/>
                  <a:gd name="T51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8" h="204">
                    <a:moveTo>
                      <a:pt x="104" y="0"/>
                    </a:moveTo>
                    <a:cubicBezTo>
                      <a:pt x="47" y="0"/>
                      <a:pt x="0" y="47"/>
                      <a:pt x="0" y="104"/>
                    </a:cubicBezTo>
                    <a:cubicBezTo>
                      <a:pt x="0" y="132"/>
                      <a:pt x="11" y="158"/>
                      <a:pt x="30" y="178"/>
                    </a:cubicBezTo>
                    <a:cubicBezTo>
                      <a:pt x="42" y="189"/>
                      <a:pt x="56" y="198"/>
                      <a:pt x="72" y="203"/>
                    </a:cubicBezTo>
                    <a:cubicBezTo>
                      <a:pt x="73" y="203"/>
                      <a:pt x="74" y="204"/>
                      <a:pt x="75" y="204"/>
                    </a:cubicBezTo>
                    <a:cubicBezTo>
                      <a:pt x="79" y="204"/>
                      <a:pt x="83" y="201"/>
                      <a:pt x="84" y="197"/>
                    </a:cubicBezTo>
                    <a:cubicBezTo>
                      <a:pt x="86" y="191"/>
                      <a:pt x="83" y="186"/>
                      <a:pt x="78" y="184"/>
                    </a:cubicBezTo>
                    <a:cubicBezTo>
                      <a:pt x="65" y="180"/>
                      <a:pt x="54" y="173"/>
                      <a:pt x="45" y="163"/>
                    </a:cubicBezTo>
                    <a:cubicBezTo>
                      <a:pt x="29" y="148"/>
                      <a:pt x="20" y="127"/>
                      <a:pt x="20" y="104"/>
                    </a:cubicBezTo>
                    <a:cubicBezTo>
                      <a:pt x="20" y="58"/>
                      <a:pt x="58" y="20"/>
                      <a:pt x="104" y="20"/>
                    </a:cubicBezTo>
                    <a:cubicBezTo>
                      <a:pt x="150" y="20"/>
                      <a:pt x="188" y="58"/>
                      <a:pt x="188" y="104"/>
                    </a:cubicBezTo>
                    <a:cubicBezTo>
                      <a:pt x="188" y="127"/>
                      <a:pt x="179" y="148"/>
                      <a:pt x="163" y="164"/>
                    </a:cubicBezTo>
                    <a:cubicBezTo>
                      <a:pt x="157" y="169"/>
                      <a:pt x="142" y="180"/>
                      <a:pt x="133" y="180"/>
                    </a:cubicBezTo>
                    <a:cubicBezTo>
                      <a:pt x="128" y="180"/>
                      <a:pt x="125" y="179"/>
                      <a:pt x="122" y="175"/>
                    </a:cubicBezTo>
                    <a:cubicBezTo>
                      <a:pt x="115" y="167"/>
                      <a:pt x="113" y="151"/>
                      <a:pt x="113" y="140"/>
                    </a:cubicBezTo>
                    <a:cubicBezTo>
                      <a:pt x="131" y="139"/>
                      <a:pt x="145" y="125"/>
                      <a:pt x="145" y="107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124"/>
                      <a:pt x="77" y="139"/>
                      <a:pt x="93" y="140"/>
                    </a:cubicBezTo>
                    <a:cubicBezTo>
                      <a:pt x="93" y="153"/>
                      <a:pt x="95" y="175"/>
                      <a:pt x="107" y="189"/>
                    </a:cubicBezTo>
                    <a:cubicBezTo>
                      <a:pt x="114" y="196"/>
                      <a:pt x="123" y="200"/>
                      <a:pt x="133" y="200"/>
                    </a:cubicBezTo>
                    <a:cubicBezTo>
                      <a:pt x="152" y="200"/>
                      <a:pt x="174" y="180"/>
                      <a:pt x="177" y="178"/>
                    </a:cubicBezTo>
                    <a:cubicBezTo>
                      <a:pt x="177" y="178"/>
                      <a:pt x="177" y="178"/>
                      <a:pt x="177" y="178"/>
                    </a:cubicBezTo>
                    <a:cubicBezTo>
                      <a:pt x="197" y="158"/>
                      <a:pt x="208" y="132"/>
                      <a:pt x="208" y="104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 rot="0">
              <a:off x="10030" y="2340"/>
              <a:ext cx="303" cy="298"/>
              <a:chOff x="7097713" y="3538538"/>
              <a:chExt cx="790575" cy="776287"/>
            </a:xfrm>
            <a:solidFill>
              <a:srgbClr val="06C245"/>
            </a:solidFill>
          </p:grpSpPr>
          <p:sp>
            <p:nvSpPr>
              <p:cNvPr id="47" name="Freeform 62"/>
              <p:cNvSpPr/>
              <p:nvPr/>
            </p:nvSpPr>
            <p:spPr bwMode="auto">
              <a:xfrm>
                <a:off x="7389813" y="3694113"/>
                <a:ext cx="57150" cy="109537"/>
              </a:xfrm>
              <a:custGeom>
                <a:avLst/>
                <a:gdLst>
                  <a:gd name="T0" fmla="*/ 9 w 15"/>
                  <a:gd name="T1" fmla="*/ 0 h 29"/>
                  <a:gd name="T2" fmla="*/ 6 w 15"/>
                  <a:gd name="T3" fmla="*/ 0 h 29"/>
                  <a:gd name="T4" fmla="*/ 0 w 15"/>
                  <a:gd name="T5" fmla="*/ 5 h 29"/>
                  <a:gd name="T6" fmla="*/ 0 w 15"/>
                  <a:gd name="T7" fmla="*/ 29 h 29"/>
                  <a:gd name="T8" fmla="*/ 15 w 15"/>
                  <a:gd name="T9" fmla="*/ 29 h 29"/>
                  <a:gd name="T10" fmla="*/ 15 w 15"/>
                  <a:gd name="T11" fmla="*/ 5 h 29"/>
                  <a:gd name="T12" fmla="*/ 9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8" name="Freeform 63"/>
              <p:cNvSpPr/>
              <p:nvPr/>
            </p:nvSpPr>
            <p:spPr bwMode="auto">
              <a:xfrm>
                <a:off x="7539038" y="3694113"/>
                <a:ext cx="55563" cy="109537"/>
              </a:xfrm>
              <a:custGeom>
                <a:avLst/>
                <a:gdLst>
                  <a:gd name="T0" fmla="*/ 9 w 15"/>
                  <a:gd name="T1" fmla="*/ 0 h 29"/>
                  <a:gd name="T2" fmla="*/ 6 w 15"/>
                  <a:gd name="T3" fmla="*/ 0 h 29"/>
                  <a:gd name="T4" fmla="*/ 0 w 15"/>
                  <a:gd name="T5" fmla="*/ 5 h 29"/>
                  <a:gd name="T6" fmla="*/ 0 w 15"/>
                  <a:gd name="T7" fmla="*/ 29 h 29"/>
                  <a:gd name="T8" fmla="*/ 15 w 15"/>
                  <a:gd name="T9" fmla="*/ 29 h 29"/>
                  <a:gd name="T10" fmla="*/ 15 w 15"/>
                  <a:gd name="T11" fmla="*/ 5 h 29"/>
                  <a:gd name="T12" fmla="*/ 9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49" name="Freeform 64"/>
              <p:cNvSpPr/>
              <p:nvPr/>
            </p:nvSpPr>
            <p:spPr bwMode="auto">
              <a:xfrm>
                <a:off x="7097713" y="3538538"/>
                <a:ext cx="790575" cy="776287"/>
              </a:xfrm>
              <a:custGeom>
                <a:avLst/>
                <a:gdLst>
                  <a:gd name="T0" fmla="*/ 104 w 208"/>
                  <a:gd name="T1" fmla="*/ 0 h 204"/>
                  <a:gd name="T2" fmla="*/ 0 w 208"/>
                  <a:gd name="T3" fmla="*/ 104 h 204"/>
                  <a:gd name="T4" fmla="*/ 30 w 208"/>
                  <a:gd name="T5" fmla="*/ 178 h 204"/>
                  <a:gd name="T6" fmla="*/ 72 w 208"/>
                  <a:gd name="T7" fmla="*/ 203 h 204"/>
                  <a:gd name="T8" fmla="*/ 75 w 208"/>
                  <a:gd name="T9" fmla="*/ 204 h 204"/>
                  <a:gd name="T10" fmla="*/ 84 w 208"/>
                  <a:gd name="T11" fmla="*/ 197 h 204"/>
                  <a:gd name="T12" fmla="*/ 78 w 208"/>
                  <a:gd name="T13" fmla="*/ 184 h 204"/>
                  <a:gd name="T14" fmla="*/ 45 w 208"/>
                  <a:gd name="T15" fmla="*/ 163 h 204"/>
                  <a:gd name="T16" fmla="*/ 20 w 208"/>
                  <a:gd name="T17" fmla="*/ 104 h 204"/>
                  <a:gd name="T18" fmla="*/ 104 w 208"/>
                  <a:gd name="T19" fmla="*/ 20 h 204"/>
                  <a:gd name="T20" fmla="*/ 188 w 208"/>
                  <a:gd name="T21" fmla="*/ 104 h 204"/>
                  <a:gd name="T22" fmla="*/ 163 w 208"/>
                  <a:gd name="T23" fmla="*/ 164 h 204"/>
                  <a:gd name="T24" fmla="*/ 133 w 208"/>
                  <a:gd name="T25" fmla="*/ 180 h 204"/>
                  <a:gd name="T26" fmla="*/ 122 w 208"/>
                  <a:gd name="T27" fmla="*/ 175 h 204"/>
                  <a:gd name="T28" fmla="*/ 113 w 208"/>
                  <a:gd name="T29" fmla="*/ 140 h 204"/>
                  <a:gd name="T30" fmla="*/ 145 w 208"/>
                  <a:gd name="T31" fmla="*/ 107 h 204"/>
                  <a:gd name="T32" fmla="*/ 145 w 208"/>
                  <a:gd name="T33" fmla="*/ 76 h 204"/>
                  <a:gd name="T34" fmla="*/ 63 w 208"/>
                  <a:gd name="T35" fmla="*/ 76 h 204"/>
                  <a:gd name="T36" fmla="*/ 63 w 208"/>
                  <a:gd name="T37" fmla="*/ 107 h 204"/>
                  <a:gd name="T38" fmla="*/ 93 w 208"/>
                  <a:gd name="T39" fmla="*/ 140 h 204"/>
                  <a:gd name="T40" fmla="*/ 107 w 208"/>
                  <a:gd name="T41" fmla="*/ 189 h 204"/>
                  <a:gd name="T42" fmla="*/ 133 w 208"/>
                  <a:gd name="T43" fmla="*/ 200 h 204"/>
                  <a:gd name="T44" fmla="*/ 177 w 208"/>
                  <a:gd name="T45" fmla="*/ 178 h 204"/>
                  <a:gd name="T46" fmla="*/ 177 w 208"/>
                  <a:gd name="T47" fmla="*/ 178 h 204"/>
                  <a:gd name="T48" fmla="*/ 208 w 208"/>
                  <a:gd name="T49" fmla="*/ 104 h 204"/>
                  <a:gd name="T50" fmla="*/ 104 w 208"/>
                  <a:gd name="T51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8" h="204">
                    <a:moveTo>
                      <a:pt x="104" y="0"/>
                    </a:moveTo>
                    <a:cubicBezTo>
                      <a:pt x="47" y="0"/>
                      <a:pt x="0" y="47"/>
                      <a:pt x="0" y="104"/>
                    </a:cubicBezTo>
                    <a:cubicBezTo>
                      <a:pt x="0" y="132"/>
                      <a:pt x="11" y="158"/>
                      <a:pt x="30" y="178"/>
                    </a:cubicBezTo>
                    <a:cubicBezTo>
                      <a:pt x="42" y="189"/>
                      <a:pt x="56" y="198"/>
                      <a:pt x="72" y="203"/>
                    </a:cubicBezTo>
                    <a:cubicBezTo>
                      <a:pt x="73" y="203"/>
                      <a:pt x="74" y="204"/>
                      <a:pt x="75" y="204"/>
                    </a:cubicBezTo>
                    <a:cubicBezTo>
                      <a:pt x="79" y="204"/>
                      <a:pt x="83" y="201"/>
                      <a:pt x="84" y="197"/>
                    </a:cubicBezTo>
                    <a:cubicBezTo>
                      <a:pt x="86" y="191"/>
                      <a:pt x="83" y="186"/>
                      <a:pt x="78" y="184"/>
                    </a:cubicBezTo>
                    <a:cubicBezTo>
                      <a:pt x="65" y="180"/>
                      <a:pt x="54" y="173"/>
                      <a:pt x="45" y="163"/>
                    </a:cubicBezTo>
                    <a:cubicBezTo>
                      <a:pt x="29" y="148"/>
                      <a:pt x="20" y="127"/>
                      <a:pt x="20" y="104"/>
                    </a:cubicBezTo>
                    <a:cubicBezTo>
                      <a:pt x="20" y="58"/>
                      <a:pt x="58" y="20"/>
                      <a:pt x="104" y="20"/>
                    </a:cubicBezTo>
                    <a:cubicBezTo>
                      <a:pt x="150" y="20"/>
                      <a:pt x="188" y="58"/>
                      <a:pt x="188" y="104"/>
                    </a:cubicBezTo>
                    <a:cubicBezTo>
                      <a:pt x="188" y="127"/>
                      <a:pt x="179" y="148"/>
                      <a:pt x="163" y="164"/>
                    </a:cubicBezTo>
                    <a:cubicBezTo>
                      <a:pt x="157" y="169"/>
                      <a:pt x="142" y="180"/>
                      <a:pt x="133" y="180"/>
                    </a:cubicBezTo>
                    <a:cubicBezTo>
                      <a:pt x="128" y="180"/>
                      <a:pt x="125" y="179"/>
                      <a:pt x="122" y="175"/>
                    </a:cubicBezTo>
                    <a:cubicBezTo>
                      <a:pt x="115" y="167"/>
                      <a:pt x="113" y="151"/>
                      <a:pt x="113" y="140"/>
                    </a:cubicBezTo>
                    <a:cubicBezTo>
                      <a:pt x="131" y="139"/>
                      <a:pt x="145" y="125"/>
                      <a:pt x="145" y="107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124"/>
                      <a:pt x="77" y="139"/>
                      <a:pt x="93" y="140"/>
                    </a:cubicBezTo>
                    <a:cubicBezTo>
                      <a:pt x="93" y="153"/>
                      <a:pt x="95" y="175"/>
                      <a:pt x="107" y="189"/>
                    </a:cubicBezTo>
                    <a:cubicBezTo>
                      <a:pt x="114" y="196"/>
                      <a:pt x="123" y="200"/>
                      <a:pt x="133" y="200"/>
                    </a:cubicBezTo>
                    <a:cubicBezTo>
                      <a:pt x="152" y="200"/>
                      <a:pt x="174" y="180"/>
                      <a:pt x="177" y="178"/>
                    </a:cubicBezTo>
                    <a:cubicBezTo>
                      <a:pt x="177" y="178"/>
                      <a:pt x="177" y="178"/>
                      <a:pt x="177" y="178"/>
                    </a:cubicBezTo>
                    <a:cubicBezTo>
                      <a:pt x="197" y="158"/>
                      <a:pt x="208" y="132"/>
                      <a:pt x="208" y="104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 rot="0">
              <a:off x="12732" y="3401"/>
              <a:ext cx="303" cy="298"/>
              <a:chOff x="7097713" y="3538538"/>
              <a:chExt cx="790575" cy="776287"/>
            </a:xfrm>
            <a:solidFill>
              <a:srgbClr val="06C245"/>
            </a:solidFill>
          </p:grpSpPr>
          <p:sp>
            <p:nvSpPr>
              <p:cNvPr id="51" name="Freeform 62"/>
              <p:cNvSpPr/>
              <p:nvPr/>
            </p:nvSpPr>
            <p:spPr bwMode="auto">
              <a:xfrm>
                <a:off x="7389813" y="3694113"/>
                <a:ext cx="57150" cy="109537"/>
              </a:xfrm>
              <a:custGeom>
                <a:avLst/>
                <a:gdLst>
                  <a:gd name="T0" fmla="*/ 9 w 15"/>
                  <a:gd name="T1" fmla="*/ 0 h 29"/>
                  <a:gd name="T2" fmla="*/ 6 w 15"/>
                  <a:gd name="T3" fmla="*/ 0 h 29"/>
                  <a:gd name="T4" fmla="*/ 0 w 15"/>
                  <a:gd name="T5" fmla="*/ 5 h 29"/>
                  <a:gd name="T6" fmla="*/ 0 w 15"/>
                  <a:gd name="T7" fmla="*/ 29 h 29"/>
                  <a:gd name="T8" fmla="*/ 15 w 15"/>
                  <a:gd name="T9" fmla="*/ 29 h 29"/>
                  <a:gd name="T10" fmla="*/ 15 w 15"/>
                  <a:gd name="T11" fmla="*/ 5 h 29"/>
                  <a:gd name="T12" fmla="*/ 9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2" name="Freeform 63"/>
              <p:cNvSpPr/>
              <p:nvPr/>
            </p:nvSpPr>
            <p:spPr bwMode="auto">
              <a:xfrm>
                <a:off x="7539038" y="3694113"/>
                <a:ext cx="55563" cy="109537"/>
              </a:xfrm>
              <a:custGeom>
                <a:avLst/>
                <a:gdLst>
                  <a:gd name="T0" fmla="*/ 9 w 15"/>
                  <a:gd name="T1" fmla="*/ 0 h 29"/>
                  <a:gd name="T2" fmla="*/ 6 w 15"/>
                  <a:gd name="T3" fmla="*/ 0 h 29"/>
                  <a:gd name="T4" fmla="*/ 0 w 15"/>
                  <a:gd name="T5" fmla="*/ 5 h 29"/>
                  <a:gd name="T6" fmla="*/ 0 w 15"/>
                  <a:gd name="T7" fmla="*/ 29 h 29"/>
                  <a:gd name="T8" fmla="*/ 15 w 15"/>
                  <a:gd name="T9" fmla="*/ 29 h 29"/>
                  <a:gd name="T10" fmla="*/ 15 w 15"/>
                  <a:gd name="T11" fmla="*/ 5 h 29"/>
                  <a:gd name="T12" fmla="*/ 9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3" name="Freeform 64"/>
              <p:cNvSpPr/>
              <p:nvPr/>
            </p:nvSpPr>
            <p:spPr bwMode="auto">
              <a:xfrm>
                <a:off x="7097713" y="3538538"/>
                <a:ext cx="790575" cy="776287"/>
              </a:xfrm>
              <a:custGeom>
                <a:avLst/>
                <a:gdLst>
                  <a:gd name="T0" fmla="*/ 104 w 208"/>
                  <a:gd name="T1" fmla="*/ 0 h 204"/>
                  <a:gd name="T2" fmla="*/ 0 w 208"/>
                  <a:gd name="T3" fmla="*/ 104 h 204"/>
                  <a:gd name="T4" fmla="*/ 30 w 208"/>
                  <a:gd name="T5" fmla="*/ 178 h 204"/>
                  <a:gd name="T6" fmla="*/ 72 w 208"/>
                  <a:gd name="T7" fmla="*/ 203 h 204"/>
                  <a:gd name="T8" fmla="*/ 75 w 208"/>
                  <a:gd name="T9" fmla="*/ 204 h 204"/>
                  <a:gd name="T10" fmla="*/ 84 w 208"/>
                  <a:gd name="T11" fmla="*/ 197 h 204"/>
                  <a:gd name="T12" fmla="*/ 78 w 208"/>
                  <a:gd name="T13" fmla="*/ 184 h 204"/>
                  <a:gd name="T14" fmla="*/ 45 w 208"/>
                  <a:gd name="T15" fmla="*/ 163 h 204"/>
                  <a:gd name="T16" fmla="*/ 20 w 208"/>
                  <a:gd name="T17" fmla="*/ 104 h 204"/>
                  <a:gd name="T18" fmla="*/ 104 w 208"/>
                  <a:gd name="T19" fmla="*/ 20 h 204"/>
                  <a:gd name="T20" fmla="*/ 188 w 208"/>
                  <a:gd name="T21" fmla="*/ 104 h 204"/>
                  <a:gd name="T22" fmla="*/ 163 w 208"/>
                  <a:gd name="T23" fmla="*/ 164 h 204"/>
                  <a:gd name="T24" fmla="*/ 133 w 208"/>
                  <a:gd name="T25" fmla="*/ 180 h 204"/>
                  <a:gd name="T26" fmla="*/ 122 w 208"/>
                  <a:gd name="T27" fmla="*/ 175 h 204"/>
                  <a:gd name="T28" fmla="*/ 113 w 208"/>
                  <a:gd name="T29" fmla="*/ 140 h 204"/>
                  <a:gd name="T30" fmla="*/ 145 w 208"/>
                  <a:gd name="T31" fmla="*/ 107 h 204"/>
                  <a:gd name="T32" fmla="*/ 145 w 208"/>
                  <a:gd name="T33" fmla="*/ 76 h 204"/>
                  <a:gd name="T34" fmla="*/ 63 w 208"/>
                  <a:gd name="T35" fmla="*/ 76 h 204"/>
                  <a:gd name="T36" fmla="*/ 63 w 208"/>
                  <a:gd name="T37" fmla="*/ 107 h 204"/>
                  <a:gd name="T38" fmla="*/ 93 w 208"/>
                  <a:gd name="T39" fmla="*/ 140 h 204"/>
                  <a:gd name="T40" fmla="*/ 107 w 208"/>
                  <a:gd name="T41" fmla="*/ 189 h 204"/>
                  <a:gd name="T42" fmla="*/ 133 w 208"/>
                  <a:gd name="T43" fmla="*/ 200 h 204"/>
                  <a:gd name="T44" fmla="*/ 177 w 208"/>
                  <a:gd name="T45" fmla="*/ 178 h 204"/>
                  <a:gd name="T46" fmla="*/ 177 w 208"/>
                  <a:gd name="T47" fmla="*/ 178 h 204"/>
                  <a:gd name="T48" fmla="*/ 208 w 208"/>
                  <a:gd name="T49" fmla="*/ 104 h 204"/>
                  <a:gd name="T50" fmla="*/ 104 w 208"/>
                  <a:gd name="T51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8" h="204">
                    <a:moveTo>
                      <a:pt x="104" y="0"/>
                    </a:moveTo>
                    <a:cubicBezTo>
                      <a:pt x="47" y="0"/>
                      <a:pt x="0" y="47"/>
                      <a:pt x="0" y="104"/>
                    </a:cubicBezTo>
                    <a:cubicBezTo>
                      <a:pt x="0" y="132"/>
                      <a:pt x="11" y="158"/>
                      <a:pt x="30" y="178"/>
                    </a:cubicBezTo>
                    <a:cubicBezTo>
                      <a:pt x="42" y="189"/>
                      <a:pt x="56" y="198"/>
                      <a:pt x="72" y="203"/>
                    </a:cubicBezTo>
                    <a:cubicBezTo>
                      <a:pt x="73" y="203"/>
                      <a:pt x="74" y="204"/>
                      <a:pt x="75" y="204"/>
                    </a:cubicBezTo>
                    <a:cubicBezTo>
                      <a:pt x="79" y="204"/>
                      <a:pt x="83" y="201"/>
                      <a:pt x="84" y="197"/>
                    </a:cubicBezTo>
                    <a:cubicBezTo>
                      <a:pt x="86" y="191"/>
                      <a:pt x="83" y="186"/>
                      <a:pt x="78" y="184"/>
                    </a:cubicBezTo>
                    <a:cubicBezTo>
                      <a:pt x="65" y="180"/>
                      <a:pt x="54" y="173"/>
                      <a:pt x="45" y="163"/>
                    </a:cubicBezTo>
                    <a:cubicBezTo>
                      <a:pt x="29" y="148"/>
                      <a:pt x="20" y="127"/>
                      <a:pt x="20" y="104"/>
                    </a:cubicBezTo>
                    <a:cubicBezTo>
                      <a:pt x="20" y="58"/>
                      <a:pt x="58" y="20"/>
                      <a:pt x="104" y="20"/>
                    </a:cubicBezTo>
                    <a:cubicBezTo>
                      <a:pt x="150" y="20"/>
                      <a:pt x="188" y="58"/>
                      <a:pt x="188" y="104"/>
                    </a:cubicBezTo>
                    <a:cubicBezTo>
                      <a:pt x="188" y="127"/>
                      <a:pt x="179" y="148"/>
                      <a:pt x="163" y="164"/>
                    </a:cubicBezTo>
                    <a:cubicBezTo>
                      <a:pt x="157" y="169"/>
                      <a:pt x="142" y="180"/>
                      <a:pt x="133" y="180"/>
                    </a:cubicBezTo>
                    <a:cubicBezTo>
                      <a:pt x="128" y="180"/>
                      <a:pt x="125" y="179"/>
                      <a:pt x="122" y="175"/>
                    </a:cubicBezTo>
                    <a:cubicBezTo>
                      <a:pt x="115" y="167"/>
                      <a:pt x="113" y="151"/>
                      <a:pt x="113" y="140"/>
                    </a:cubicBezTo>
                    <a:cubicBezTo>
                      <a:pt x="131" y="139"/>
                      <a:pt x="145" y="125"/>
                      <a:pt x="145" y="107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124"/>
                      <a:pt x="77" y="139"/>
                      <a:pt x="93" y="140"/>
                    </a:cubicBezTo>
                    <a:cubicBezTo>
                      <a:pt x="93" y="153"/>
                      <a:pt x="95" y="175"/>
                      <a:pt x="107" y="189"/>
                    </a:cubicBezTo>
                    <a:cubicBezTo>
                      <a:pt x="114" y="196"/>
                      <a:pt x="123" y="200"/>
                      <a:pt x="133" y="200"/>
                    </a:cubicBezTo>
                    <a:cubicBezTo>
                      <a:pt x="152" y="200"/>
                      <a:pt x="174" y="180"/>
                      <a:pt x="177" y="178"/>
                    </a:cubicBezTo>
                    <a:cubicBezTo>
                      <a:pt x="177" y="178"/>
                      <a:pt x="177" y="178"/>
                      <a:pt x="177" y="178"/>
                    </a:cubicBezTo>
                    <a:cubicBezTo>
                      <a:pt x="197" y="158"/>
                      <a:pt x="208" y="132"/>
                      <a:pt x="208" y="104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 rot="0">
              <a:off x="12429" y="5702"/>
              <a:ext cx="303" cy="298"/>
              <a:chOff x="7097713" y="3538538"/>
              <a:chExt cx="790575" cy="776287"/>
            </a:xfrm>
            <a:solidFill>
              <a:srgbClr val="06C245"/>
            </a:solidFill>
          </p:grpSpPr>
          <p:sp>
            <p:nvSpPr>
              <p:cNvPr id="55" name="Freeform 62"/>
              <p:cNvSpPr/>
              <p:nvPr/>
            </p:nvSpPr>
            <p:spPr bwMode="auto">
              <a:xfrm>
                <a:off x="7389813" y="3694113"/>
                <a:ext cx="57150" cy="109537"/>
              </a:xfrm>
              <a:custGeom>
                <a:avLst/>
                <a:gdLst>
                  <a:gd name="T0" fmla="*/ 9 w 15"/>
                  <a:gd name="T1" fmla="*/ 0 h 29"/>
                  <a:gd name="T2" fmla="*/ 6 w 15"/>
                  <a:gd name="T3" fmla="*/ 0 h 29"/>
                  <a:gd name="T4" fmla="*/ 0 w 15"/>
                  <a:gd name="T5" fmla="*/ 5 h 29"/>
                  <a:gd name="T6" fmla="*/ 0 w 15"/>
                  <a:gd name="T7" fmla="*/ 29 h 29"/>
                  <a:gd name="T8" fmla="*/ 15 w 15"/>
                  <a:gd name="T9" fmla="*/ 29 h 29"/>
                  <a:gd name="T10" fmla="*/ 15 w 15"/>
                  <a:gd name="T11" fmla="*/ 5 h 29"/>
                  <a:gd name="T12" fmla="*/ 9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6" name="Freeform 63"/>
              <p:cNvSpPr/>
              <p:nvPr/>
            </p:nvSpPr>
            <p:spPr bwMode="auto">
              <a:xfrm>
                <a:off x="7539038" y="3694113"/>
                <a:ext cx="55563" cy="109537"/>
              </a:xfrm>
              <a:custGeom>
                <a:avLst/>
                <a:gdLst>
                  <a:gd name="T0" fmla="*/ 9 w 15"/>
                  <a:gd name="T1" fmla="*/ 0 h 29"/>
                  <a:gd name="T2" fmla="*/ 6 w 15"/>
                  <a:gd name="T3" fmla="*/ 0 h 29"/>
                  <a:gd name="T4" fmla="*/ 0 w 15"/>
                  <a:gd name="T5" fmla="*/ 5 h 29"/>
                  <a:gd name="T6" fmla="*/ 0 w 15"/>
                  <a:gd name="T7" fmla="*/ 29 h 29"/>
                  <a:gd name="T8" fmla="*/ 15 w 15"/>
                  <a:gd name="T9" fmla="*/ 29 h 29"/>
                  <a:gd name="T10" fmla="*/ 15 w 15"/>
                  <a:gd name="T11" fmla="*/ 5 h 29"/>
                  <a:gd name="T12" fmla="*/ 9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57" name="Freeform 64"/>
              <p:cNvSpPr/>
              <p:nvPr/>
            </p:nvSpPr>
            <p:spPr bwMode="auto">
              <a:xfrm>
                <a:off x="7097713" y="3538538"/>
                <a:ext cx="790575" cy="776287"/>
              </a:xfrm>
              <a:custGeom>
                <a:avLst/>
                <a:gdLst>
                  <a:gd name="T0" fmla="*/ 104 w 208"/>
                  <a:gd name="T1" fmla="*/ 0 h 204"/>
                  <a:gd name="T2" fmla="*/ 0 w 208"/>
                  <a:gd name="T3" fmla="*/ 104 h 204"/>
                  <a:gd name="T4" fmla="*/ 30 w 208"/>
                  <a:gd name="T5" fmla="*/ 178 h 204"/>
                  <a:gd name="T6" fmla="*/ 72 w 208"/>
                  <a:gd name="T7" fmla="*/ 203 h 204"/>
                  <a:gd name="T8" fmla="*/ 75 w 208"/>
                  <a:gd name="T9" fmla="*/ 204 h 204"/>
                  <a:gd name="T10" fmla="*/ 84 w 208"/>
                  <a:gd name="T11" fmla="*/ 197 h 204"/>
                  <a:gd name="T12" fmla="*/ 78 w 208"/>
                  <a:gd name="T13" fmla="*/ 184 h 204"/>
                  <a:gd name="T14" fmla="*/ 45 w 208"/>
                  <a:gd name="T15" fmla="*/ 163 h 204"/>
                  <a:gd name="T16" fmla="*/ 20 w 208"/>
                  <a:gd name="T17" fmla="*/ 104 h 204"/>
                  <a:gd name="T18" fmla="*/ 104 w 208"/>
                  <a:gd name="T19" fmla="*/ 20 h 204"/>
                  <a:gd name="T20" fmla="*/ 188 w 208"/>
                  <a:gd name="T21" fmla="*/ 104 h 204"/>
                  <a:gd name="T22" fmla="*/ 163 w 208"/>
                  <a:gd name="T23" fmla="*/ 164 h 204"/>
                  <a:gd name="T24" fmla="*/ 133 w 208"/>
                  <a:gd name="T25" fmla="*/ 180 h 204"/>
                  <a:gd name="T26" fmla="*/ 122 w 208"/>
                  <a:gd name="T27" fmla="*/ 175 h 204"/>
                  <a:gd name="T28" fmla="*/ 113 w 208"/>
                  <a:gd name="T29" fmla="*/ 140 h 204"/>
                  <a:gd name="T30" fmla="*/ 145 w 208"/>
                  <a:gd name="T31" fmla="*/ 107 h 204"/>
                  <a:gd name="T32" fmla="*/ 145 w 208"/>
                  <a:gd name="T33" fmla="*/ 76 h 204"/>
                  <a:gd name="T34" fmla="*/ 63 w 208"/>
                  <a:gd name="T35" fmla="*/ 76 h 204"/>
                  <a:gd name="T36" fmla="*/ 63 w 208"/>
                  <a:gd name="T37" fmla="*/ 107 h 204"/>
                  <a:gd name="T38" fmla="*/ 93 w 208"/>
                  <a:gd name="T39" fmla="*/ 140 h 204"/>
                  <a:gd name="T40" fmla="*/ 107 w 208"/>
                  <a:gd name="T41" fmla="*/ 189 h 204"/>
                  <a:gd name="T42" fmla="*/ 133 w 208"/>
                  <a:gd name="T43" fmla="*/ 200 h 204"/>
                  <a:gd name="T44" fmla="*/ 177 w 208"/>
                  <a:gd name="T45" fmla="*/ 178 h 204"/>
                  <a:gd name="T46" fmla="*/ 177 w 208"/>
                  <a:gd name="T47" fmla="*/ 178 h 204"/>
                  <a:gd name="T48" fmla="*/ 208 w 208"/>
                  <a:gd name="T49" fmla="*/ 104 h 204"/>
                  <a:gd name="T50" fmla="*/ 104 w 208"/>
                  <a:gd name="T51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8" h="204">
                    <a:moveTo>
                      <a:pt x="104" y="0"/>
                    </a:moveTo>
                    <a:cubicBezTo>
                      <a:pt x="47" y="0"/>
                      <a:pt x="0" y="47"/>
                      <a:pt x="0" y="104"/>
                    </a:cubicBezTo>
                    <a:cubicBezTo>
                      <a:pt x="0" y="132"/>
                      <a:pt x="11" y="158"/>
                      <a:pt x="30" y="178"/>
                    </a:cubicBezTo>
                    <a:cubicBezTo>
                      <a:pt x="42" y="189"/>
                      <a:pt x="56" y="198"/>
                      <a:pt x="72" y="203"/>
                    </a:cubicBezTo>
                    <a:cubicBezTo>
                      <a:pt x="73" y="203"/>
                      <a:pt x="74" y="204"/>
                      <a:pt x="75" y="204"/>
                    </a:cubicBezTo>
                    <a:cubicBezTo>
                      <a:pt x="79" y="204"/>
                      <a:pt x="83" y="201"/>
                      <a:pt x="84" y="197"/>
                    </a:cubicBezTo>
                    <a:cubicBezTo>
                      <a:pt x="86" y="191"/>
                      <a:pt x="83" y="186"/>
                      <a:pt x="78" y="184"/>
                    </a:cubicBezTo>
                    <a:cubicBezTo>
                      <a:pt x="65" y="180"/>
                      <a:pt x="54" y="173"/>
                      <a:pt x="45" y="163"/>
                    </a:cubicBezTo>
                    <a:cubicBezTo>
                      <a:pt x="29" y="148"/>
                      <a:pt x="20" y="127"/>
                      <a:pt x="20" y="104"/>
                    </a:cubicBezTo>
                    <a:cubicBezTo>
                      <a:pt x="20" y="58"/>
                      <a:pt x="58" y="20"/>
                      <a:pt x="104" y="20"/>
                    </a:cubicBezTo>
                    <a:cubicBezTo>
                      <a:pt x="150" y="20"/>
                      <a:pt x="188" y="58"/>
                      <a:pt x="188" y="104"/>
                    </a:cubicBezTo>
                    <a:cubicBezTo>
                      <a:pt x="188" y="127"/>
                      <a:pt x="179" y="148"/>
                      <a:pt x="163" y="164"/>
                    </a:cubicBezTo>
                    <a:cubicBezTo>
                      <a:pt x="157" y="169"/>
                      <a:pt x="142" y="180"/>
                      <a:pt x="133" y="180"/>
                    </a:cubicBezTo>
                    <a:cubicBezTo>
                      <a:pt x="128" y="180"/>
                      <a:pt x="125" y="179"/>
                      <a:pt x="122" y="175"/>
                    </a:cubicBezTo>
                    <a:cubicBezTo>
                      <a:pt x="115" y="167"/>
                      <a:pt x="113" y="151"/>
                      <a:pt x="113" y="140"/>
                    </a:cubicBezTo>
                    <a:cubicBezTo>
                      <a:pt x="131" y="139"/>
                      <a:pt x="145" y="125"/>
                      <a:pt x="145" y="107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124"/>
                      <a:pt x="77" y="139"/>
                      <a:pt x="93" y="140"/>
                    </a:cubicBezTo>
                    <a:cubicBezTo>
                      <a:pt x="93" y="153"/>
                      <a:pt x="95" y="175"/>
                      <a:pt x="107" y="189"/>
                    </a:cubicBezTo>
                    <a:cubicBezTo>
                      <a:pt x="114" y="196"/>
                      <a:pt x="123" y="200"/>
                      <a:pt x="133" y="200"/>
                    </a:cubicBezTo>
                    <a:cubicBezTo>
                      <a:pt x="152" y="200"/>
                      <a:pt x="174" y="180"/>
                      <a:pt x="177" y="178"/>
                    </a:cubicBezTo>
                    <a:cubicBezTo>
                      <a:pt x="177" y="178"/>
                      <a:pt x="177" y="178"/>
                      <a:pt x="177" y="178"/>
                    </a:cubicBezTo>
                    <a:cubicBezTo>
                      <a:pt x="197" y="158"/>
                      <a:pt x="208" y="132"/>
                      <a:pt x="208" y="104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7" grpId="1"/>
      <p:bldP spid="231" grpId="0"/>
      <p:bldP spid="231" grpId="1"/>
      <p:bldP spid="235" grpId="0"/>
      <p:bldP spid="235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81_3*m_i*1_1"/>
  <p:tag name="KSO_WM_TEMPLATE_CATEGORY" val="diagram"/>
  <p:tag name="KSO_WM_TEMPLATE_INDEX" val="20200181"/>
  <p:tag name="KSO_WM_UNIT_LAYERLEVEL" val="1_1"/>
  <p:tag name="KSO_WM_TAG_VERSION" val="1.0"/>
  <p:tag name="KSO_WM_BEAUTIFY_FLAG" val="#wm#"/>
  <p:tag name="KSO_WM_UNIT_LINE_FORE_SCHEMECOLOR_INDEX" val="14"/>
  <p:tag name="KSO_WM_UNIT_LINE_FILL_TYPE" val="2"/>
</p:tagLst>
</file>

<file path=ppt/tags/tag1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0181_3*m_h_a*1_3_1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VALUE" val="15"/>
  <p:tag name="KSO_WM_UNIT_PRESET_TEXT" val="单击此处添加标题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7"/>
  <p:tag name="KSO_WM_UNIT_ID" val="diagram20200184_2*m_h_i*1_1_7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2"/>
  <p:tag name="KSO_WM_UNIT_ID" val="diagram20200184_2*i*2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FILL_FORE_SCHEMECOLOR_INDEX" val="14"/>
  <p:tag name="KSO_WM_UNI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00184_2*m_h_x*1_1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VALUE" val="104*104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2"/>
  <p:tag name="KSO_WM_UNIT_ID" val="diagram20200184_2*m_h_x*1_1_2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VALUE" val="24*24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3"/>
  <p:tag name="KSO_WM_UNIT_ID" val="diagram20200184_2*i*3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LINE_FORE_SCHEMECOLOR_INDEX" val="14"/>
  <p:tag name="KSO_WM_UNIT_LINE_FILL_TYPE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0184_2*m_h_i*1_2_3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0184_2*m_h_i*1_2_4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0184_2*m_h_i*1_2_5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0184_2*m_h_i*1_3_3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0184_2*m_h_i*1_3_4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3_1_1"/>
  <p:tag name="KSO_WM_UNIT_ID" val="diagram20200181_3*m_h_h_a*1_3_1_1"/>
  <p:tag name="KSO_WM_TEMPLATE_CATEGORY" val="diagram"/>
  <p:tag name="KSO_WM_TEMPLATE_INDEX" val="20200181"/>
  <p:tag name="KSO_WM_UNIT_LAYERLEVEL" val="1_1_1_1"/>
  <p:tag name="KSO_WM_TAG_VERSION" val="1.0"/>
  <p:tag name="KSO_WM_BEAUTIFY_FLAG" val="#wm#"/>
  <p:tag name="KSO_WM_UNIT_VALUE" val="15"/>
  <p:tag name="KSO_WM_UNIT_PRESET_TEXT" val="单击此处添加文本"/>
  <p:tag name="KSO_WM_UNIT_TEXT_FILL_FORE_SCHEMECOLOR_INDEX" val="5"/>
  <p:tag name="KSO_WM_UNIT_TEXT_FILL_TYPE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00184_2*m_h_i*1_3_5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4"/>
  <p:tag name="KSO_WM_UNIT_ID" val="diagram20200184_2*i*4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FILL_FORE_SCHEMECOLOR_INDEX" val="14"/>
  <p:tag name="KSO_WM_UNIT_FILL_TYPE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00184_2*m_h_x*1_3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VALUE" val="52*79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2"/>
  <p:tag name="KSO_WM_UNIT_ID" val="diagram20200184_2*m_h_x*1_3_2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VALUE" val="98*10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0184_2*m_h_i*1_2_6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00184_2*m_h_x*1_2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VALUE" val="102*102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184_2*m_h_f*1_3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42"/>
  <p:tag name="KSO_WM_UNIT_SHOW_EDIT_AREA_INDICATION" val="0"/>
  <p:tag name="KSO_WM_UNIT_TEXT_FILL_FORE_SCHEMECOLOR_INDEX" val="14"/>
  <p:tag name="KSO_WM_UNIT_TEXT_FILL_TYPE" val="1"/>
</p:tagLst>
</file>

<file path=ppt/tags/tag11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84_2*m_h_f*1_1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42"/>
  <p:tag name="KSO_WM_UNIT_SHOW_EDIT_AREA_INDICATION" val="0"/>
  <p:tag name="KSO_WM_UNIT_TEXT_FILL_FORE_SCHEMECOLOR_INDEX" val="14"/>
  <p:tag name="KSO_WM_UNIT_TEXT_FILL_TYPE" val="1"/>
</p:tagLst>
</file>

<file path=ppt/tags/tag11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184_2*m_h_f*1_2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VALUE" val="42"/>
  <p:tag name="KSO_WM_UNIT_SHOW_EDIT_AREA_INDICATION" val="0"/>
  <p:tag name="KSO_WM_UNIT_TEXT_FILL_FORE_SCHEMECOLOR_INDEX" val="14"/>
  <p:tag name="KSO_WM_UNIT_TEXT_FILL_TYPE" val="1"/>
</p:tagLst>
</file>

<file path=ppt/tags/tag119.xml><?xml version="1.0" encoding="utf-8"?>
<p:tagLst xmlns:p="http://schemas.openxmlformats.org/presentationml/2006/main">
  <p:tag name="KSO_WM_SLIDE_MODEL_TYPE" val="numdgm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0181_3*m_h_i*1_2_3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20.xml><?xml version="1.0" encoding="utf-8"?>
<p:tagLst xmlns:p="http://schemas.openxmlformats.org/presentationml/2006/main">
  <p:tag name="THINKCELLSHAPEDONOTDELETE" val="pffKPJ6LOU0CzfgqS0LoQkg"/>
</p:tagLst>
</file>

<file path=ppt/tags/tag121.xml><?xml version="1.0" encoding="utf-8"?>
<p:tagLst xmlns:p="http://schemas.openxmlformats.org/presentationml/2006/main">
  <p:tag name="THINKCELLSHAPEDONOTDELETE" val="p5RnfddOpUEWWKASLU102Fw"/>
</p:tagLst>
</file>

<file path=ppt/tags/tag122.xml><?xml version="1.0" encoding="utf-8"?>
<p:tagLst xmlns:p="http://schemas.openxmlformats.org/presentationml/2006/main">
  <p:tag name="THINKCELLSHAPEDONOTDELETE" val="pMNr3NdZ8XkqtMAP1iCTN5Q"/>
</p:tagLst>
</file>

<file path=ppt/tags/tag123.xml><?xml version="1.0" encoding="utf-8"?>
<p:tagLst xmlns:p="http://schemas.openxmlformats.org/presentationml/2006/main">
  <p:tag name="THINKCELLSHAPEDONOTDELETE" val="pDbxjlexDCEexl3MbOpH2fQ"/>
</p:tagLst>
</file>

<file path=ppt/tags/tag124.xml><?xml version="1.0" encoding="utf-8"?>
<p:tagLst xmlns:p="http://schemas.openxmlformats.org/presentationml/2006/main">
  <p:tag name="THINKCELLSHAPEDONOTDELETE" val="pH3QoBr8ZPUedA97SJ7iYlA"/>
</p:tagLst>
</file>

<file path=ppt/tags/tag125.xml><?xml version="1.0" encoding="utf-8"?>
<p:tagLst xmlns:p="http://schemas.openxmlformats.org/presentationml/2006/main">
  <p:tag name="THINKCELLSHAPEDONOTDELETE" val="plKRNqAy9O0KkkxXfnJ1hkQ"/>
</p:tagLst>
</file>

<file path=ppt/tags/tag126.xml><?xml version="1.0" encoding="utf-8"?>
<p:tagLst xmlns:p="http://schemas.openxmlformats.org/presentationml/2006/main">
  <p:tag name="THINKCELLSHAPEDONOTDELETE" val="pGTIyjRKpNk6.ezbmHUyLCw"/>
</p:tagLst>
</file>

<file path=ppt/tags/tag127.xml><?xml version="1.0" encoding="utf-8"?>
<p:tagLst xmlns:p="http://schemas.openxmlformats.org/presentationml/2006/main">
  <p:tag name="THINKCELLSHAPEDONOTDELETE" val="pHtpRjbKPhUuRqLuUcwLpdg"/>
</p:tagLst>
</file>

<file path=ppt/tags/tag128.xml><?xml version="1.0" encoding="utf-8"?>
<p:tagLst xmlns:p="http://schemas.openxmlformats.org/presentationml/2006/main">
  <p:tag name="THINKCELLSHAPEDONOTDELETE" val="pt.d2MhCzokqrW7MF_wzZ9Q"/>
</p:tagLst>
</file>

<file path=ppt/tags/tag129.xml><?xml version="1.0" encoding="utf-8"?>
<p:tagLst xmlns:p="http://schemas.openxmlformats.org/presentationml/2006/main">
  <p:tag name="THINKCELLSHAPEDONOTDELETE" val="pCCIebUegAUmvqbV2eHxyhg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181_3*m_h_i*1_4_1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30.xml><?xml version="1.0" encoding="utf-8"?>
<p:tagLst xmlns:p="http://schemas.openxmlformats.org/presentationml/2006/main">
  <p:tag name="THINKCELLSHAPEDONOTDELETE" val="p.itwZtZN40GwXQulncT5cA"/>
</p:tagLst>
</file>

<file path=ppt/tags/tag131.xml><?xml version="1.0" encoding="utf-8"?>
<p:tagLst xmlns:p="http://schemas.openxmlformats.org/presentationml/2006/main">
  <p:tag name="THINKCELLSHAPEDONOTDELETE" val="pe5qK6XMXVESSD1iqPOOq9Q"/>
</p:tagLst>
</file>

<file path=ppt/tags/tag132.xml><?xml version="1.0" encoding="utf-8"?>
<p:tagLst xmlns:p="http://schemas.openxmlformats.org/presentationml/2006/main">
  <p:tag name="THINKCELLSHAPEDONOTDELETE" val="pdHeZGsTH0EKVh0QJh0IFDw"/>
</p:tagLst>
</file>

<file path=ppt/tags/tag133.xml><?xml version="1.0" encoding="utf-8"?>
<p:tagLst xmlns:p="http://schemas.openxmlformats.org/presentationml/2006/main">
  <p:tag name="THINKCELLSHAPEDONOTDELETE" val="peIBM5CHCLUiJr7OVuDtxjA"/>
</p:tagLst>
</file>

<file path=ppt/tags/tag134.xml><?xml version="1.0" encoding="utf-8"?>
<p:tagLst xmlns:p="http://schemas.openxmlformats.org/presentationml/2006/main">
  <p:tag name="THINKCELLSHAPEDONOTDELETE" val="pUUfwgmAzJ0eZcZ_o65WHQg"/>
</p:tagLst>
</file>

<file path=ppt/tags/tag135.xml><?xml version="1.0" encoding="utf-8"?>
<p:tagLst xmlns:p="http://schemas.openxmlformats.org/presentationml/2006/main">
  <p:tag name="THINKCELLSHAPEDONOTDELETE" val="p90wIilvOXE.HZsQ1xCmnwg"/>
</p:tagLst>
</file>

<file path=ppt/tags/tag136.xml><?xml version="1.0" encoding="utf-8"?>
<p:tagLst xmlns:p="http://schemas.openxmlformats.org/presentationml/2006/main">
  <p:tag name="THINKCELLSHAPEDONOTDELETE" val="pbdk8ffzsMEK5jb_RQhrmQg"/>
</p:tagLst>
</file>

<file path=ppt/tags/tag137.xml><?xml version="1.0" encoding="utf-8"?>
<p:tagLst xmlns:p="http://schemas.openxmlformats.org/presentationml/2006/main">
  <p:tag name="THINKCELLSHAPEDONOTDELETE" val="pSBfs0eWSl0Om7kM9.UawOA"/>
</p:tagLst>
</file>

<file path=ppt/tags/tag138.xml><?xml version="1.0" encoding="utf-8"?>
<p:tagLst xmlns:p="http://schemas.openxmlformats.org/presentationml/2006/main">
  <p:tag name="THINKCELLSHAPEDONOTDELETE" val="pEjW50pSqQUaa2kJRHbq84Q"/>
</p:tagLst>
</file>

<file path=ppt/tags/tag139.xml><?xml version="1.0" encoding="utf-8"?>
<p:tagLst xmlns:p="http://schemas.openxmlformats.org/presentationml/2006/main">
  <p:tag name="THINKCELLSHAPEDONOTDELETE" val="prr4oI9KYbEmc7X5Cbha8PQ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0181_3*m_h_i*1_4_2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140.xml><?xml version="1.0" encoding="utf-8"?>
<p:tagLst xmlns:p="http://schemas.openxmlformats.org/presentationml/2006/main">
  <p:tag name="THINKCELLSHAPEDONOTDELETE" val="plZOhnvP3Y0qWiVEM1bly8w"/>
</p:tagLst>
</file>

<file path=ppt/tags/tag141.xml><?xml version="1.0" encoding="utf-8"?>
<p:tagLst xmlns:p="http://schemas.openxmlformats.org/presentationml/2006/main">
  <p:tag name="THINKCELLSHAPEDONOTDELETE" val="ptpcfKQ3WekCKwXuZtn1WMA"/>
</p:tagLst>
</file>

<file path=ppt/tags/tag142.xml><?xml version="1.0" encoding="utf-8"?>
<p:tagLst xmlns:p="http://schemas.openxmlformats.org/presentationml/2006/main">
  <p:tag name="THINKCELLSHAPEDONOTDELETE" val="plJ1lnoislEuMVb75drt0Aw"/>
</p:tagLst>
</file>

<file path=ppt/tags/tag143.xml><?xml version="1.0" encoding="utf-8"?>
<p:tagLst xmlns:p="http://schemas.openxmlformats.org/presentationml/2006/main">
  <p:tag name="THINKCELLSHAPEDONOTDELETE" val="pWxesq6DoNEi.HuDMFg9ouA"/>
</p:tagLst>
</file>

<file path=ppt/tags/tag144.xml><?xml version="1.0" encoding="utf-8"?>
<p:tagLst xmlns:p="http://schemas.openxmlformats.org/presentationml/2006/main">
  <p:tag name="THINKCELLSHAPEDONOTDELETE" val="pEMdKNlBfM06KTJ7e2FA7OA"/>
</p:tagLst>
</file>

<file path=ppt/tags/tag145.xml><?xml version="1.0" encoding="utf-8"?>
<p:tagLst xmlns:p="http://schemas.openxmlformats.org/presentationml/2006/main">
  <p:tag name="THINKCELLSHAPEDONOTDELETE" val="p9IHAXCf_2EGriSsNlbJGew"/>
</p:tagLst>
</file>

<file path=ppt/tags/tag146.xml><?xml version="1.0" encoding="utf-8"?>
<p:tagLst xmlns:p="http://schemas.openxmlformats.org/presentationml/2006/main">
  <p:tag name="THINKCELLSHAPEDONOTDELETE" val="pkFHOzWFNf0eLppo73N3OSg"/>
</p:tagLst>
</file>

<file path=ppt/tags/tag147.xml><?xml version="1.0" encoding="utf-8"?>
<p:tagLst xmlns:p="http://schemas.openxmlformats.org/presentationml/2006/main">
  <p:tag name="THINKCELLSHAPEDONOTDELETE" val="pVhE28E_ewk2.HUf6.8g2kw"/>
</p:tagLst>
</file>

<file path=ppt/tags/tag148.xml><?xml version="1.0" encoding="utf-8"?>
<p:tagLst xmlns:p="http://schemas.openxmlformats.org/presentationml/2006/main">
  <p:tag name="THINKCELLSHAPEDONOTDELETE" val="pGT2Tbe8WmEqG.FmkuXdohg"/>
</p:tagLst>
</file>

<file path=ppt/tags/tag149.xml><?xml version="1.0" encoding="utf-8"?>
<p:tagLst xmlns:p="http://schemas.openxmlformats.org/presentationml/2006/main">
  <p:tag name="THINKCELLSHAPEDONOTDELETE" val="pax7ZRnUxUk6k2KFUlW6z4g"/>
</p:tagLst>
</file>

<file path=ppt/tags/tag1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f"/>
  <p:tag name="KSO_WM_UNIT_INDEX" val="1_4_1_1"/>
  <p:tag name="KSO_WM_UNIT_ID" val="diagram20200181_3*m_h_h_f*1_4_1_1"/>
  <p:tag name="KSO_WM_TEMPLATE_CATEGORY" val="diagram"/>
  <p:tag name="KSO_WM_TEMPLATE_INDEX" val="20200181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UNIT_VALUE" val="40"/>
  <p:tag name="KSO_WM_UNIT_TEXT_FILL_FORE_SCHEMECOLOR_INDEX" val="14"/>
  <p:tag name="KSO_WM_UNIT_TEXT_FILL_TYPE" val="1"/>
</p:tagLst>
</file>

<file path=ppt/tags/tag150.xml><?xml version="1.0" encoding="utf-8"?>
<p:tagLst xmlns:p="http://schemas.openxmlformats.org/presentationml/2006/main">
  <p:tag name="THINKCELLSHAPEDONOTDELETE" val="pHXFoydIU2ESmft41ch_u_A"/>
</p:tagLst>
</file>

<file path=ppt/tags/tag151.xml><?xml version="1.0" encoding="utf-8"?>
<p:tagLst xmlns:p="http://schemas.openxmlformats.org/presentationml/2006/main">
  <p:tag name="THINKCELLSHAPEDONOTDELETE" val="pHXFoydIU2ESmft41ch_u_A"/>
</p:tagLst>
</file>

<file path=ppt/tags/tag152.xml><?xml version="1.0" encoding="utf-8"?>
<p:tagLst xmlns:p="http://schemas.openxmlformats.org/presentationml/2006/main">
  <p:tag name="THINKCELLSHAPEDONOTDELETE" val="pHXFoydIU2ESmft41ch_u_A"/>
</p:tagLst>
</file>

<file path=ppt/tags/tag153.xml><?xml version="1.0" encoding="utf-8"?>
<p:tagLst xmlns:p="http://schemas.openxmlformats.org/presentationml/2006/main">
  <p:tag name="THINKCELLSHAPEDONOTDELETE" val="pHXFoydIU2ESmft41ch_u_A"/>
</p:tagLst>
</file>

<file path=ppt/tags/tag154.xml><?xml version="1.0" encoding="utf-8"?>
<p:tagLst xmlns:p="http://schemas.openxmlformats.org/presentationml/2006/main">
  <p:tag name="THINKCELLSHAPEDONOTDELETE" val="phWGsk0z5X0uErmuJe3W.Yg"/>
</p:tagLst>
</file>

<file path=ppt/tags/tag15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h_f"/>
  <p:tag name="KSO_WM_UNIT_INDEX" val="1_1_1"/>
  <p:tag name="KSO_WM_UNIT_ID" val="diagram160013_5*n_h_f*1_1_1"/>
  <p:tag name="KSO_WM_UNIT_CLEAR" val="1"/>
  <p:tag name="KSO_WM_UNIT_LAYERLEVEL" val="1_1_1"/>
  <p:tag name="KSO_WM_UNIT_VALUE" val="98"/>
  <p:tag name="KSO_WM_UNIT_HIGHLIGHT" val="0"/>
  <p:tag name="KSO_WM_UNIT_COMPATIBLE" val="0"/>
  <p:tag name="KSO_WM_DIAGRAM_GROUP_CODE" val="n1-1"/>
  <p:tag name="KSO_WM_UNIT_PRESET_TEXT" val="LOREM IPSUM"/>
  <p:tag name="KSO_WM_UNIT_LINE_FORE_SCHEMECOLOR_INDEX" val="5"/>
  <p:tag name="KSO_WM_UNIT_LINE_FILL_TYPE" val="2"/>
  <p:tag name="KSO_WM_UNIT_TEXT_FILL_FORE_SCHEMECOLOR_INDEX" val="5"/>
  <p:tag name="KSO_WM_UNIT_TEXT_FILL_TYPE" val="1"/>
</p:tagLst>
</file>

<file path=ppt/tags/tag15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3_5*i*1"/>
  <p:tag name="KSO_WM_TEMPLATE_CATEGORY" val="diagram"/>
  <p:tag name="KSO_WM_TEMPLATE_INDEX" val="160013"/>
  <p:tag name="KSO_WM_UNIT_INDEX" val="1"/>
</p:tagLst>
</file>

<file path=ppt/tags/tag15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h_f"/>
  <p:tag name="KSO_WM_UNIT_INDEX" val="1_2_4"/>
  <p:tag name="KSO_WM_UNIT_ID" val="diagram160013_5*n_h_f*1_2_4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n1-1"/>
  <p:tag name="KSO_WM_UNIT_PRESET_TEXT" val="LOREM"/>
  <p:tag name="KSO_WM_UNIT_SHADOW_SCHEMECOLOR_INDEX" val="13"/>
  <p:tag name="KSO_WM_UNIT_TEXT_FILL_FORE_SCHEMECOLOR_INDEX" val="5"/>
  <p:tag name="KSO_WM_UNIT_TEXT_FILL_TYPE" val="1"/>
</p:tagLst>
</file>

<file path=ppt/tags/tag15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i"/>
  <p:tag name="KSO_WM_UNIT_INDEX" val="1_1"/>
  <p:tag name="KSO_WM_UNIT_ID" val="diagram160013_5*n_i*1_1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i"/>
  <p:tag name="KSO_WM_UNIT_INDEX" val="1_2"/>
  <p:tag name="KSO_WM_UNIT_ID" val="diagram160013_5*n_i*1_2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0181_3*m_h_a*1_4_1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PRESET_TEXT" val="单击此处添加标题"/>
  <p:tag name="KSO_WM_UNIT_VALUE" val="15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3_5*i*8"/>
  <p:tag name="KSO_WM_TEMPLATE_CATEGORY" val="diagram"/>
  <p:tag name="KSO_WM_TEMPLATE_INDEX" val="160013"/>
  <p:tag name="KSO_WM_UNIT_INDEX" val="8"/>
</p:tagLst>
</file>

<file path=ppt/tags/tag16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h_f"/>
  <p:tag name="KSO_WM_UNIT_INDEX" val="1_2_3"/>
  <p:tag name="KSO_WM_UNIT_ID" val="diagram160013_5*n_h_f*1_2_3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n1-1"/>
  <p:tag name="KSO_WM_UNIT_PRESET_TEXT" val="LOREM"/>
  <p:tag name="KSO_WM_UNIT_SHADOW_SCHEMECOLOR_INDEX" val="13"/>
  <p:tag name="KSO_WM_UNIT_TEXT_FILL_FORE_SCHEMECOLOR_INDEX" val="5"/>
  <p:tag name="KSO_WM_UNIT_TEXT_FILL_TYPE" val="1"/>
</p:tagLst>
</file>

<file path=ppt/tags/tag16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i"/>
  <p:tag name="KSO_WM_UNIT_INDEX" val="1_3"/>
  <p:tag name="KSO_WM_UNIT_ID" val="diagram160013_5*n_i*1_3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i"/>
  <p:tag name="KSO_WM_UNIT_INDEX" val="1_4"/>
  <p:tag name="KSO_WM_UNIT_ID" val="diagram160013_5*n_i*1_4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3_5*i*15"/>
  <p:tag name="KSO_WM_TEMPLATE_CATEGORY" val="diagram"/>
  <p:tag name="KSO_WM_TEMPLATE_INDEX" val="160013"/>
  <p:tag name="KSO_WM_UNIT_INDEX" val="15"/>
</p:tagLst>
</file>

<file path=ppt/tags/tag16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h_f"/>
  <p:tag name="KSO_WM_UNIT_INDEX" val="1_2_2"/>
  <p:tag name="KSO_WM_UNIT_ID" val="diagram160013_5*n_h_f*1_2_2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n1-1"/>
  <p:tag name="KSO_WM_UNIT_PRESET_TEXT" val="LOREM"/>
  <p:tag name="KSO_WM_UNIT_SHADOW_SCHEMECOLOR_INDEX" val="13"/>
  <p:tag name="KSO_WM_UNIT_TEXT_FILL_FORE_SCHEMECOLOR_INDEX" val="5"/>
  <p:tag name="KSO_WM_UNIT_TEXT_FILL_TYPE" val="1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i"/>
  <p:tag name="KSO_WM_UNIT_INDEX" val="1_5"/>
  <p:tag name="KSO_WM_UNIT_ID" val="diagram160013_5*n_i*1_5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i"/>
  <p:tag name="KSO_WM_UNIT_INDEX" val="1_6"/>
  <p:tag name="KSO_WM_UNIT_ID" val="diagram160013_5*n_i*1_6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3_5*i*22"/>
  <p:tag name="KSO_WM_TEMPLATE_CATEGORY" val="diagram"/>
  <p:tag name="KSO_WM_TEMPLATE_INDEX" val="160013"/>
  <p:tag name="KSO_WM_UNIT_INDEX" val="22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h_f"/>
  <p:tag name="KSO_WM_UNIT_INDEX" val="1_2_1"/>
  <p:tag name="KSO_WM_UNIT_ID" val="diagram160013_5*n_h_f*1_2_1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n1-1"/>
  <p:tag name="KSO_WM_UNIT_PRESET_TEXT" val="LOREM"/>
  <p:tag name="KSO_WM_UNIT_SHADOW_SCHEMECOLOR_INDEX" val="13"/>
  <p:tag name="KSO_WM_UNIT_TEXT_FILL_FORE_SCHEMECOLOR_INDEX" val="5"/>
  <p:tag name="KSO_WM_UNIT_TEXT_FILL_TYPE" val="1"/>
</p:tagLst>
</file>

<file path=ppt/tags/tag1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4_1_1"/>
  <p:tag name="KSO_WM_UNIT_ID" val="diagram20200181_3*m_h_h_a*1_4_1_1"/>
  <p:tag name="KSO_WM_TEMPLATE_CATEGORY" val="diagram"/>
  <p:tag name="KSO_WM_TEMPLATE_INDEX" val="20200181"/>
  <p:tag name="KSO_WM_UNIT_LAYERLEVEL" val="1_1_1_1"/>
  <p:tag name="KSO_WM_TAG_VERSION" val="1.0"/>
  <p:tag name="KSO_WM_BEAUTIFY_FLAG" val="#wm#"/>
  <p:tag name="KSO_WM_UNIT_PRESET_TEXT" val="单击此处添加文本"/>
  <p:tag name="KSO_WM_UNIT_VALUE" val="15"/>
  <p:tag name="KSO_WM_UNIT_TEXT_FILL_FORE_SCHEMECOLOR_INDEX" val="5"/>
  <p:tag name="KSO_WM_UNIT_TEXT_FILL_TYPE" val="1"/>
</p:tagLst>
</file>

<file path=ppt/tags/tag17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i"/>
  <p:tag name="KSO_WM_UNIT_INDEX" val="1_7"/>
  <p:tag name="KSO_WM_UNIT_ID" val="diagram160013_5*n_i*1_7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i"/>
  <p:tag name="KSO_WM_UNIT_INDEX" val="1_8"/>
  <p:tag name="KSO_WM_UNIT_ID" val="diagram160013_5*n_i*1_8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13_5*i*29"/>
  <p:tag name="KSO_WM_TEMPLATE_CATEGORY" val="diagram"/>
  <p:tag name="KSO_WM_TEMPLATE_INDEX" val="160013"/>
  <p:tag name="KSO_WM_UNIT_INDEX" val="29"/>
</p:tagLst>
</file>

<file path=ppt/tags/tag17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h_f"/>
  <p:tag name="KSO_WM_UNIT_INDEX" val="1_2_5"/>
  <p:tag name="KSO_WM_UNIT_ID" val="diagram160013_5*n_h_f*1_2_5"/>
  <p:tag name="KSO_WM_UNIT_CLEAR" val="1"/>
  <p:tag name="KSO_WM_UNIT_LAYERLEVEL" val="1_1_1"/>
  <p:tag name="KSO_WM_UNIT_VALUE" val="4"/>
  <p:tag name="KSO_WM_UNIT_HIGHLIGHT" val="0"/>
  <p:tag name="KSO_WM_UNIT_COMPATIBLE" val="0"/>
  <p:tag name="KSO_WM_DIAGRAM_GROUP_CODE" val="n1-1"/>
  <p:tag name="KSO_WM_UNIT_PRESET_TEXT" val="LOREM"/>
  <p:tag name="KSO_WM_UNIT_SHADOW_SCHEMECOLOR_INDEX" val="13"/>
  <p:tag name="KSO_WM_UNIT_TEXT_FILL_FORE_SCHEMECOLOR_INDEX" val="5"/>
  <p:tag name="KSO_WM_UNIT_TEXT_FILL_TYPE" val="1"/>
</p:tagLst>
</file>

<file path=ppt/tags/tag17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i"/>
  <p:tag name="KSO_WM_UNIT_INDEX" val="1_9"/>
  <p:tag name="KSO_WM_UNIT_ID" val="diagram160013_5*n_i*1_9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13"/>
  <p:tag name="KSO_WM_UNIT_TYPE" val="n_i"/>
  <p:tag name="KSO_WM_UNIT_INDEX" val="1_10"/>
  <p:tag name="KSO_WM_UNIT_ID" val="diagram160013_5*n_i*1_10"/>
  <p:tag name="KSO_WM_UNIT_CLEAR" val="1"/>
  <p:tag name="KSO_WM_UNIT_LAYERLEVEL" val="1_1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1_1*ζ_h_d*1_1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177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1_1*ζ_h_d*1_2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178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1_1*ζ_h_d*1_3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179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1"/>
  <p:tag name="KSO_WM_UNIT_ID" val="mixed20199731_1*ζ_i*1_1"/>
  <p:tag name="KSO_WM_TEMPLATE_CATEGORY" val="mixed"/>
  <p:tag name="KSO_WM_TEMPLATE_INDEX" val="20199731"/>
  <p:tag name="KSO_WM_UNIT_LAYERLEVEL" val="1_1"/>
  <p:tag name="KSO_WM_TAG_VERSION" val="1.0"/>
  <p:tag name="KSO_WM_BEAUTIFY_FLAG" val="#wm#"/>
  <p:tag name="KSO_WM_UNIT_SUBTYPE" val="f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81_3*m_h_i*1_2_1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180.xml><?xml version="1.0" encoding="utf-8"?>
<p:tagLst xmlns:p="http://schemas.openxmlformats.org/presentationml/2006/main">
  <p:tag name="PA" val="v5.2.4"/>
  <p:tag name="RESOURCELIBID_ANIM" val="289"/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i"/>
  <p:tag name="KSO_WM_UNIT_INDEX" val="1_2"/>
  <p:tag name="KSO_WM_UNIT_ID" val="mixed20199731_1*ζ_i*1_2"/>
  <p:tag name="KSO_WM_TEMPLATE_CATEGORY" val="mixed"/>
  <p:tag name="KSO_WM_TEMPLATE_INDEX" val="20199731"/>
  <p:tag name="KSO_WM_UNIT_LAYERLEVEL" val="1_1"/>
  <p:tag name="KSO_WM_TAG_VERSION" val="1.0"/>
  <p:tag name="KSO_WM_BEAUTIFY_FLAG" val="#wm#"/>
  <p:tag name="KSO_WM_UNIT_SUBTYPE" val="f"/>
</p:tagLst>
</file>

<file path=ppt/tags/tag181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1_1*ζ_h_d*1_4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182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1_1*ζ_h_d*1_5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183.xml><?xml version="1.0" encoding="utf-8"?>
<p:tagLst xmlns:p="http://schemas.openxmlformats.org/presentationml/2006/main">
  <p:tag name="SCENESHAPETYPE" val="SceneShape"/>
  <p:tag name="SCENESHAPESUBTYPE" val="ScenePicShape"/>
  <p:tag name="SCENESHAPENAME" val="轮播图形"/>
  <p:tag name="LOOPID" val="636833441596593358"/>
  <p:tag name="RESOURCEID" val="636833441596593358"/>
  <p:tag name="SCENEID" val="Unkown"/>
  <p:tag name="SCENELINKIDS" val="5|7|8"/>
  <p:tag name="ANIMSTRING" val="9ed3c3b50b8c1028c4c0ef6a594c9619"/>
  <p:tag name="PA" val="v5.2.3"/>
  <p:tag name="RESOURCELIBID_ANIM" val="265"/>
  <p:tag name="KSO_WM_UNIT_DIAGRAM_MODELTYPE" val="flashPicture"/>
  <p:tag name="KSO_WM_UNIT_VALUE" val="1150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31_1*ζ_h_d*1_6_1"/>
  <p:tag name="KSO_WM_TEMPLATE_CATEGORY" val="mixed"/>
  <p:tag name="KSO_WM_TEMPLATE_INDEX" val="20199731"/>
  <p:tag name="KSO_WM_UNIT_LAYERLEVEL" val="1_1_1"/>
  <p:tag name="KSO_WM_TAG_VERSION" val="1.0"/>
  <p:tag name="KSO_WM_BEAUTIFY_FLAG" val="#wm#"/>
  <p:tag name="KSO_WM_UNIT_FLASH_PICTURE_RATE" val="2"/>
</p:tagLst>
</file>

<file path=ppt/tags/tag184.xml><?xml version="1.0" encoding="utf-8"?>
<p:tagLst xmlns:p="http://schemas.openxmlformats.org/presentationml/2006/main">
  <p:tag name="KSO_WM_UNIT_FLASH_PICTURE_TYPE" val="0"/>
</p:tagLst>
</file>

<file path=ppt/tags/tag185.xml><?xml version="1.0" encoding="utf-8"?>
<p:tagLst xmlns:p="http://schemas.openxmlformats.org/presentationml/2006/main">
  <p:tag name="KSO_WM_SLIDE_MODEL_TYPE" val="numdgm"/>
</p:tagLst>
</file>

<file path=ppt/tags/tag186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753274a3-d12c-43a4-9eff-64603729bf8b"/>
  <p:tag name="KSO_WM_DOC_GUID" val="{e327689a-4765-4ad9-884a-7edb8f5c567c}"/>
</p:tagLst>
</file>

<file path=ppt/tags/tag1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f"/>
  <p:tag name="KSO_WM_UNIT_INDEX" val="1_2_1_1"/>
  <p:tag name="KSO_WM_UNIT_ID" val="diagram20200181_3*m_h_h_f*1_2_1_1"/>
  <p:tag name="KSO_WM_TEMPLATE_CATEGORY" val="diagram"/>
  <p:tag name="KSO_WM_TEMPLATE_INDEX" val="20200181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UNIT_VALUE" val="46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00181_3*m_i*1_2"/>
  <p:tag name="KSO_WM_TEMPLATE_CATEGORY" val="diagram"/>
  <p:tag name="KSO_WM_TEMPLATE_INDEX" val="20200181"/>
  <p:tag name="KSO_WM_UNIT_LAYERLEVEL" val="1_1"/>
  <p:tag name="KSO_WM_TAG_VERSION" val="1.0"/>
  <p:tag name="KSO_WM_BEAUTIFY_FLAG" val="#wm#"/>
  <p:tag name="KSO_WM_UNIT_LINE_FORE_SCHEMECOLOR_INDEX" val="14"/>
  <p:tag name="KSO_WM_UNIT_LINE_FILL_TYPE" val="2"/>
</p:tagLst>
</file>

<file path=ppt/tags/tag2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0181_3*m_h_a*1_2_1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PRESET_TEXT" val="单击此处添加标题"/>
  <p:tag name="KSO_WM_UNIT_VALUE" val="17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2_1_1"/>
  <p:tag name="KSO_WM_UNIT_ID" val="diagram20200181_3*m_h_h_a*1_2_1_1"/>
  <p:tag name="KSO_WM_TEMPLATE_CATEGORY" val="diagram"/>
  <p:tag name="KSO_WM_TEMPLATE_INDEX" val="20200181"/>
  <p:tag name="KSO_WM_UNIT_LAYERLEVEL" val="1_1_1_1"/>
  <p:tag name="KSO_WM_TAG_VERSION" val="1.0"/>
  <p:tag name="KSO_WM_BEAUTIFY_FLAG" val="#wm#"/>
  <p:tag name="KSO_WM_UNIT_PRESET_TEXT" val="单击此处添加文本"/>
  <p:tag name="KSO_WM_UNIT_VALUE" val="17"/>
  <p:tag name="KSO_WM_UNIT_TEXT_FILL_FORE_SCHEMECOLOR_INDEX" val="5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0181_3*m_h_i*1_4_2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2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0181_3*m_h_a*1_1_1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PRESET_TEXT" val="单击此处添加标题"/>
  <p:tag name="KSO_WM_UNIT_VALUE" val="17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81_3*m_h_i*1_1_1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2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1_1_1"/>
  <p:tag name="KSO_WM_UNIT_ID" val="diagram20200181_3*m_h_h_a*1_1_1_1"/>
  <p:tag name="KSO_WM_TEMPLATE_CATEGORY" val="diagram"/>
  <p:tag name="KSO_WM_TEMPLATE_INDEX" val="20200181"/>
  <p:tag name="KSO_WM_UNIT_LAYERLEVEL" val="1_1_1_1"/>
  <p:tag name="KSO_WM_TAG_VERSION" val="1.0"/>
  <p:tag name="KSO_WM_BEAUTIFY_FLAG" val="#wm#"/>
  <p:tag name="KSO_WM_UNIT_PRESET_TEXT" val="单击此处添加文本"/>
  <p:tag name="KSO_WM_UNIT_VALUE" val="17"/>
  <p:tag name="KSO_WM_UNIT_TEXT_FILL_FORE_SCHEMECOLOR_INDEX" val="5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181_3*m_h_i*1_3_2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2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f"/>
  <p:tag name="KSO_WM_UNIT_INDEX" val="1_3_1_1"/>
  <p:tag name="KSO_WM_UNIT_ID" val="diagram20200181_3*m_h_h_f*1_3_1_1"/>
  <p:tag name="KSO_WM_TEMPLATE_CATEGORY" val="diagram"/>
  <p:tag name="KSO_WM_TEMPLATE_INDEX" val="20200181"/>
  <p:tag name="KSO_WM_UNIT_LAYERLEVEL" val="1_1_1_1"/>
  <p:tag name="KSO_WM_TAG_VERSION" val="1.0"/>
  <p:tag name="KSO_WM_BEAUTIFY_FLAG" val="#wm#"/>
  <p:tag name="KSO_WM_UNIT_VALUE" val="40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0181_3*m_h_a*1_3_1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VALUE" val="15"/>
  <p:tag name="KSO_WM_UNIT_PRESET_TEXT" val="单击此处添加标题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3_1_1"/>
  <p:tag name="KSO_WM_UNIT_ID" val="diagram20200181_3*m_h_h_a*1_3_1_1"/>
  <p:tag name="KSO_WM_TEMPLATE_CATEGORY" val="diagram"/>
  <p:tag name="KSO_WM_TEMPLATE_INDEX" val="20200181"/>
  <p:tag name="KSO_WM_UNIT_LAYERLEVEL" val="1_1_1_1"/>
  <p:tag name="KSO_WM_TAG_VERSION" val="1.0"/>
  <p:tag name="KSO_WM_BEAUTIFY_FLAG" val="#wm#"/>
  <p:tag name="KSO_WM_UNIT_VALUE" val="15"/>
  <p:tag name="KSO_WM_UNIT_PRESET_TEXT" val="单击此处添加文本"/>
  <p:tag name="KSO_WM_UNIT_TEXT_FILL_FORE_SCHEMECOLOR_INDEX" val="5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00181_3*m_i*1_3"/>
  <p:tag name="KSO_WM_TEMPLATE_CATEGORY" val="diagram"/>
  <p:tag name="KSO_WM_TEMPLATE_INDEX" val="20200181"/>
  <p:tag name="KSO_WM_UNIT_LAYERLEVEL" val="1_1"/>
  <p:tag name="KSO_WM_TAG_VERSION" val="1.0"/>
  <p:tag name="KSO_WM_BEAUTIFY_FLAG" val="#wm#"/>
  <p:tag name="KSO_WM_UNIT_LINE_FORE_SCHEMECOLOR_INDEX" val="14"/>
  <p:tag name="KSO_WM_UNIT_LINE_FILL_TYPE" val="2"/>
</p:tagLst>
</file>

<file path=ppt/tags/tag30.xml><?xml version="1.0" encoding="utf-8"?>
<p:tagLst xmlns:p="http://schemas.openxmlformats.org/presentationml/2006/main">
  <p:tag name="KSO_WM_SLIDE_MODEL_TYPE" val="numdgm"/>
</p:tagLst>
</file>

<file path=ppt/tags/tag31.xml><?xml version="1.0" encoding="utf-8"?>
<p:tagLst xmlns:p="http://schemas.openxmlformats.org/presentationml/2006/main">
  <p:tag name="THINKCELLSHAPEDONOTDELETE" val="pffKPJ6LOU0CzfgqS0LoQkg"/>
</p:tagLst>
</file>

<file path=ppt/tags/tag32.xml><?xml version="1.0" encoding="utf-8"?>
<p:tagLst xmlns:p="http://schemas.openxmlformats.org/presentationml/2006/main">
  <p:tag name="THINKCELLSHAPEDONOTDELETE" val="p5RnfddOpUEWWKASLU102Fw"/>
</p:tagLst>
</file>

<file path=ppt/tags/tag33.xml><?xml version="1.0" encoding="utf-8"?>
<p:tagLst xmlns:p="http://schemas.openxmlformats.org/presentationml/2006/main">
  <p:tag name="THINKCELLSHAPEDONOTDELETE" val="pMNr3NdZ8XkqtMAP1iCTN5Q"/>
</p:tagLst>
</file>

<file path=ppt/tags/tag34.xml><?xml version="1.0" encoding="utf-8"?>
<p:tagLst xmlns:p="http://schemas.openxmlformats.org/presentationml/2006/main">
  <p:tag name="THINKCELLSHAPEDONOTDELETE" val="pDbxjlexDCEexl3MbOpH2fQ"/>
</p:tagLst>
</file>

<file path=ppt/tags/tag35.xml><?xml version="1.0" encoding="utf-8"?>
<p:tagLst xmlns:p="http://schemas.openxmlformats.org/presentationml/2006/main">
  <p:tag name="THINKCELLSHAPEDONOTDELETE" val="pH3QoBr8ZPUedA97SJ7iYlA"/>
</p:tagLst>
</file>

<file path=ppt/tags/tag36.xml><?xml version="1.0" encoding="utf-8"?>
<p:tagLst xmlns:p="http://schemas.openxmlformats.org/presentationml/2006/main">
  <p:tag name="THINKCELLSHAPEDONOTDELETE" val="plKRNqAy9O0KkkxXfnJ1hkQ"/>
</p:tagLst>
</file>

<file path=ppt/tags/tag37.xml><?xml version="1.0" encoding="utf-8"?>
<p:tagLst xmlns:p="http://schemas.openxmlformats.org/presentationml/2006/main">
  <p:tag name="THINKCELLSHAPEDONOTDELETE" val="pGTIyjRKpNk6.ezbmHUyLCw"/>
</p:tagLst>
</file>

<file path=ppt/tags/tag38.xml><?xml version="1.0" encoding="utf-8"?>
<p:tagLst xmlns:p="http://schemas.openxmlformats.org/presentationml/2006/main">
  <p:tag name="THINKCELLSHAPEDONOTDELETE" val="pHtpRjbKPhUuRqLuUcwLpdg"/>
</p:tagLst>
</file>

<file path=ppt/tags/tag39.xml><?xml version="1.0" encoding="utf-8"?>
<p:tagLst xmlns:p="http://schemas.openxmlformats.org/presentationml/2006/main">
  <p:tag name="THINKCELLSHAPEDONOTDELETE" val="pt.d2MhCzokqrW7MF_wzZ9Q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81_3*m_h_i*1_1_1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40.xml><?xml version="1.0" encoding="utf-8"?>
<p:tagLst xmlns:p="http://schemas.openxmlformats.org/presentationml/2006/main">
  <p:tag name="THINKCELLSHAPEDONOTDELETE" val="pCCIebUegAUmvqbV2eHxyhg"/>
</p:tagLst>
</file>

<file path=ppt/tags/tag41.xml><?xml version="1.0" encoding="utf-8"?>
<p:tagLst xmlns:p="http://schemas.openxmlformats.org/presentationml/2006/main">
  <p:tag name="THINKCELLSHAPEDONOTDELETE" val="p.itwZtZN40GwXQulncT5cA"/>
</p:tagLst>
</file>

<file path=ppt/tags/tag42.xml><?xml version="1.0" encoding="utf-8"?>
<p:tagLst xmlns:p="http://schemas.openxmlformats.org/presentationml/2006/main">
  <p:tag name="THINKCELLSHAPEDONOTDELETE" val="pe5qK6XMXVESSD1iqPOOq9Q"/>
</p:tagLst>
</file>

<file path=ppt/tags/tag43.xml><?xml version="1.0" encoding="utf-8"?>
<p:tagLst xmlns:p="http://schemas.openxmlformats.org/presentationml/2006/main">
  <p:tag name="THINKCELLSHAPEDONOTDELETE" val="pdHeZGsTH0EKVh0QJh0IFDw"/>
</p:tagLst>
</file>

<file path=ppt/tags/tag44.xml><?xml version="1.0" encoding="utf-8"?>
<p:tagLst xmlns:p="http://schemas.openxmlformats.org/presentationml/2006/main">
  <p:tag name="THINKCELLSHAPEDONOTDELETE" val="peIBM5CHCLUiJr7OVuDtxjA"/>
</p:tagLst>
</file>

<file path=ppt/tags/tag45.xml><?xml version="1.0" encoding="utf-8"?>
<p:tagLst xmlns:p="http://schemas.openxmlformats.org/presentationml/2006/main">
  <p:tag name="THINKCELLSHAPEDONOTDELETE" val="pUUfwgmAzJ0eZcZ_o65WHQg"/>
</p:tagLst>
</file>

<file path=ppt/tags/tag46.xml><?xml version="1.0" encoding="utf-8"?>
<p:tagLst xmlns:p="http://schemas.openxmlformats.org/presentationml/2006/main">
  <p:tag name="THINKCELLSHAPEDONOTDELETE" val="p90wIilvOXE.HZsQ1xCmnwg"/>
</p:tagLst>
</file>

<file path=ppt/tags/tag47.xml><?xml version="1.0" encoding="utf-8"?>
<p:tagLst xmlns:p="http://schemas.openxmlformats.org/presentationml/2006/main">
  <p:tag name="THINKCELLSHAPEDONOTDELETE" val="pbdk8ffzsMEK5jb_RQhrmQg"/>
</p:tagLst>
</file>

<file path=ppt/tags/tag48.xml><?xml version="1.0" encoding="utf-8"?>
<p:tagLst xmlns:p="http://schemas.openxmlformats.org/presentationml/2006/main">
  <p:tag name="THINKCELLSHAPEDONOTDELETE" val="pSBfs0eWSl0Om7kM9.UawOA"/>
</p:tagLst>
</file>

<file path=ppt/tags/tag49.xml><?xml version="1.0" encoding="utf-8"?>
<p:tagLst xmlns:p="http://schemas.openxmlformats.org/presentationml/2006/main">
  <p:tag name="THINKCELLSHAPEDONOTDELETE" val="pEjW50pSqQUaa2kJRHbq84Q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0181_3*m_h_i*1_1_3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0.xml><?xml version="1.0" encoding="utf-8"?>
<p:tagLst xmlns:p="http://schemas.openxmlformats.org/presentationml/2006/main">
  <p:tag name="THINKCELLSHAPEDONOTDELETE" val="prr4oI9KYbEmc7X5Cbha8PQ"/>
</p:tagLst>
</file>

<file path=ppt/tags/tag51.xml><?xml version="1.0" encoding="utf-8"?>
<p:tagLst xmlns:p="http://schemas.openxmlformats.org/presentationml/2006/main">
  <p:tag name="THINKCELLSHAPEDONOTDELETE" val="phWGsk0z5X0uErmuJe3W.Yg"/>
</p:tagLst>
</file>

<file path=ppt/tags/tag52.xml><?xml version="1.0" encoding="utf-8"?>
<p:tagLst xmlns:p="http://schemas.openxmlformats.org/presentationml/2006/main">
  <p:tag name="THINKCELLSHAPEDONOTDELETE" val="plZOhnvP3Y0qWiVEM1bly8w"/>
</p:tagLst>
</file>

<file path=ppt/tags/tag53.xml><?xml version="1.0" encoding="utf-8"?>
<p:tagLst xmlns:p="http://schemas.openxmlformats.org/presentationml/2006/main">
  <p:tag name="THINKCELLSHAPEDONOTDELETE" val="ptpcfKQ3WekCKwXuZtn1WMA"/>
</p:tagLst>
</file>

<file path=ppt/tags/tag54.xml><?xml version="1.0" encoding="utf-8"?>
<p:tagLst xmlns:p="http://schemas.openxmlformats.org/presentationml/2006/main">
  <p:tag name="THINKCELLSHAPEDONOTDELETE" val="plJ1lnoislEuMVb75drt0Aw"/>
</p:tagLst>
</file>

<file path=ppt/tags/tag55.xml><?xml version="1.0" encoding="utf-8"?>
<p:tagLst xmlns:p="http://schemas.openxmlformats.org/presentationml/2006/main">
  <p:tag name="THINKCELLSHAPEDONOTDELETE" val="pWxesq6DoNEi.HuDMFg9ouA"/>
</p:tagLst>
</file>

<file path=ppt/tags/tag56.xml><?xml version="1.0" encoding="utf-8"?>
<p:tagLst xmlns:p="http://schemas.openxmlformats.org/presentationml/2006/main">
  <p:tag name="THINKCELLSHAPEDONOTDELETE" val="pEMdKNlBfM06KTJ7e2FA7OA"/>
</p:tagLst>
</file>

<file path=ppt/tags/tag57.xml><?xml version="1.0" encoding="utf-8"?>
<p:tagLst xmlns:p="http://schemas.openxmlformats.org/presentationml/2006/main">
  <p:tag name="THINKCELLSHAPEDONOTDELETE" val="p9IHAXCf_2EGriSsNlbJGew"/>
</p:tagLst>
</file>

<file path=ppt/tags/tag58.xml><?xml version="1.0" encoding="utf-8"?>
<p:tagLst xmlns:p="http://schemas.openxmlformats.org/presentationml/2006/main">
  <p:tag name="THINKCELLSHAPEDONOTDELETE" val="pkFHOzWFNf0eLppo73N3OSg"/>
</p:tagLst>
</file>

<file path=ppt/tags/tag59.xml><?xml version="1.0" encoding="utf-8"?>
<p:tagLst xmlns:p="http://schemas.openxmlformats.org/presentationml/2006/main">
  <p:tag name="THINKCELLSHAPEDONOTDELETE" val="pVhE28E_ewk2.HUf6.8g2kw"/>
</p:tagLst>
</file>

<file path=ppt/tags/tag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a"/>
  <p:tag name="KSO_WM_UNIT_INDEX" val="1_1_1_1"/>
  <p:tag name="KSO_WM_UNIT_ID" val="diagram20200181_3*m_h_h_a*1_1_1_1"/>
  <p:tag name="KSO_WM_TEMPLATE_CATEGORY" val="diagram"/>
  <p:tag name="KSO_WM_TEMPLATE_INDEX" val="20200181"/>
  <p:tag name="KSO_WM_UNIT_LAYERLEVEL" val="1_1_1_1"/>
  <p:tag name="KSO_WM_TAG_VERSION" val="1.0"/>
  <p:tag name="KSO_WM_BEAUTIFY_FLAG" val="#wm#"/>
  <p:tag name="KSO_WM_UNIT_PRESET_TEXT" val="单击此处添加文本"/>
  <p:tag name="KSO_WM_UNIT_VALUE" val="17"/>
  <p:tag name="KSO_WM_UNIT_TEXT_FILL_FORE_SCHEMECOLOR_INDEX" val="5"/>
  <p:tag name="KSO_WM_UNIT_TEXT_FILL_TYPE" val="1"/>
</p:tagLst>
</file>

<file path=ppt/tags/tag60.xml><?xml version="1.0" encoding="utf-8"?>
<p:tagLst xmlns:p="http://schemas.openxmlformats.org/presentationml/2006/main">
  <p:tag name="THINKCELLSHAPEDONOTDELETE" val="pGT2Tbe8WmEqG.FmkuXdohg"/>
</p:tagLst>
</file>

<file path=ppt/tags/tag61.xml><?xml version="1.0" encoding="utf-8"?>
<p:tagLst xmlns:p="http://schemas.openxmlformats.org/presentationml/2006/main">
  <p:tag name="THINKCELLSHAPEDONOTDELETE" val="pax7ZRnUxUk6k2KFUlW6z4g"/>
</p:tagLst>
</file>

<file path=ppt/tags/tag62.xml><?xml version="1.0" encoding="utf-8"?>
<p:tagLst xmlns:p="http://schemas.openxmlformats.org/presentationml/2006/main">
  <p:tag name="THINKCELLSHAPEDONOTDELETE" val="pHXFoydIU2ESmft41ch_u_A"/>
</p:tagLst>
</file>

<file path=ppt/tags/tag63.xml><?xml version="1.0" encoding="utf-8"?>
<p:tagLst xmlns:p="http://schemas.openxmlformats.org/presentationml/2006/main">
  <p:tag name="THINKCELLSHAPEDONOTDELETE" val="pHXFoydIU2ESmft41ch_u_A"/>
</p:tagLst>
</file>

<file path=ppt/tags/tag64.xml><?xml version="1.0" encoding="utf-8"?>
<p:tagLst xmlns:p="http://schemas.openxmlformats.org/presentationml/2006/main">
  <p:tag name="THINKCELLSHAPEDONOTDELETE" val="pHXFoydIU2ESmft41ch_u_A"/>
</p:tagLst>
</file>

<file path=ppt/tags/tag65.xml><?xml version="1.0" encoding="utf-8"?>
<p:tagLst xmlns:p="http://schemas.openxmlformats.org/presentationml/2006/main">
  <p:tag name="THINKCELLSHAPEDONOTDELETE" val="pHXFoydIU2ESmft41ch_u_A"/>
</p:tagLst>
</file>

<file path=ppt/tags/tag66.xml><?xml version="1.0" encoding="utf-8"?>
<p:tagLst xmlns:p="http://schemas.openxmlformats.org/presentationml/2006/main">
  <p:tag name="THINKCELLSHAPEDONOTDELETE" val="p5RnfddOpUEWWKASLU102Fw"/>
</p:tagLst>
</file>

<file path=ppt/tags/tag67.xml><?xml version="1.0" encoding="utf-8"?>
<p:tagLst xmlns:p="http://schemas.openxmlformats.org/presentationml/2006/main">
  <p:tag name="THINKCELLSHAPEDONOTDELETE" val="pHtpRjbKPhUuRqLuUcwLpdg"/>
</p:tagLst>
</file>

<file path=ppt/tags/tag68.xml><?xml version="1.0" encoding="utf-8"?>
<p:tagLst xmlns:p="http://schemas.openxmlformats.org/presentationml/2006/main">
  <p:tag name="THINKCELLSHAPEDONOTDELETE" val="pt.d2MhCzokqrW7MF_wzZ9Q"/>
</p:tagLst>
</file>

<file path=ppt/tags/tag69.xml><?xml version="1.0" encoding="utf-8"?>
<p:tagLst xmlns:p="http://schemas.openxmlformats.org/presentationml/2006/main">
  <p:tag name="THINKCELLSHAPEDONOTDELETE" val="pCCIebUegAUmvqbV2eHxyhg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81_3*m_h_i*1_3_1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THINKCELLSHAPEDONOTDELETE" val="ptpcfKQ3WekCKwXuZtn1WMA"/>
</p:tagLst>
</file>

<file path=ppt/tags/tag71.xml><?xml version="1.0" encoding="utf-8"?>
<p:tagLst xmlns:p="http://schemas.openxmlformats.org/presentationml/2006/main">
  <p:tag name="THINKCELLSHAPEDONOTDELETE" val="pHXFoydIU2ESmft41ch_u_A"/>
</p:tagLst>
</file>

<file path=ppt/tags/tag72.xml><?xml version="1.0" encoding="utf-8"?>
<p:tagLst xmlns:p="http://schemas.openxmlformats.org/presentationml/2006/main">
  <p:tag name="KSO_WM_SLIDE_MODEL_TYPE" val="numdgm"/>
</p:tagLst>
</file>

<file path=ppt/tags/tag73.xml><?xml version="1.0" encoding="utf-8"?>
<p:tagLst xmlns:p="http://schemas.openxmlformats.org/presentationml/2006/main">
  <p:tag name="THINKCELLSHAPEDONOTDELETE" val="ptpcfKQ3WekCKwXuZtn1WMA"/>
</p:tagLst>
</file>

<file path=ppt/tags/tag74.xml><?xml version="1.0" encoding="utf-8"?>
<p:tagLst xmlns:p="http://schemas.openxmlformats.org/presentationml/2006/main">
  <p:tag name="THINKCELLSHAPEDONOTDELETE" val="p.itwZtZN40GwXQulncT5cA"/>
</p:tagLst>
</file>

<file path=ppt/tags/tag75.xml><?xml version="1.0" encoding="utf-8"?>
<p:tagLst xmlns:p="http://schemas.openxmlformats.org/presentationml/2006/main">
  <p:tag name="THINKCELLSHAPEDONOTDELETE" val="pe5qK6XMXVESSD1iqPOOq9Q"/>
</p:tagLst>
</file>

<file path=ppt/tags/tag76.xml><?xml version="1.0" encoding="utf-8"?>
<p:tagLst xmlns:p="http://schemas.openxmlformats.org/presentationml/2006/main">
  <p:tag name="THINKCELLSHAPEDONOTDELETE" val="pdHeZGsTH0EKVh0QJh0IFDw"/>
</p:tagLst>
</file>

<file path=ppt/tags/tag77.xml><?xml version="1.0" encoding="utf-8"?>
<p:tagLst xmlns:p="http://schemas.openxmlformats.org/presentationml/2006/main">
  <p:tag name="THINKCELLSHAPEDONOTDELETE" val="peIBM5CHCLUiJr7OVuDtxjA"/>
</p:tagLst>
</file>

<file path=ppt/tags/tag78.xml><?xml version="1.0" encoding="utf-8"?>
<p:tagLst xmlns:p="http://schemas.openxmlformats.org/presentationml/2006/main">
  <p:tag name="THINKCELLSHAPEDONOTDELETE" val="pWxesq6DoNEi.HuDMFg9ouA"/>
</p:tagLst>
</file>

<file path=ppt/tags/tag79.xml><?xml version="1.0" encoding="utf-8"?>
<p:tagLst xmlns:p="http://schemas.openxmlformats.org/presentationml/2006/main">
  <p:tag name="THINKCELLSHAPEDONOTDELETE" val="pffKPJ6LOU0CzfgqS0LoQkg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181_3*m_h_i*1_3_2"/>
  <p:tag name="KSO_WM_TEMPLATE_CATEGORY" val="diagram"/>
  <p:tag name="KSO_WM_TEMPLATE_INDEX" val="20200181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80.xml><?xml version="1.0" encoding="utf-8"?>
<p:tagLst xmlns:p="http://schemas.openxmlformats.org/presentationml/2006/main">
  <p:tag name="THINKCELLSHAPEDONOTDELETE" val="pMNr3NdZ8XkqtMAP1iCTN5Q"/>
</p:tagLst>
</file>

<file path=ppt/tags/tag81.xml><?xml version="1.0" encoding="utf-8"?>
<p:tagLst xmlns:p="http://schemas.openxmlformats.org/presentationml/2006/main">
  <p:tag name="THINKCELLSHAPEDONOTDELETE" val="pDbxjlexDCEexl3MbOpH2fQ"/>
</p:tagLst>
</file>

<file path=ppt/tags/tag82.xml><?xml version="1.0" encoding="utf-8"?>
<p:tagLst xmlns:p="http://schemas.openxmlformats.org/presentationml/2006/main">
  <p:tag name="THINKCELLSHAPEDONOTDELETE" val="pH3QoBr8ZPUedA97SJ7iYlA"/>
</p:tagLst>
</file>

<file path=ppt/tags/tag83.xml><?xml version="1.0" encoding="utf-8"?>
<p:tagLst xmlns:p="http://schemas.openxmlformats.org/presentationml/2006/main">
  <p:tag name="THINKCELLSHAPEDONOTDELETE" val="pUUfwgmAzJ0eZcZ_o65WHQg"/>
</p:tagLst>
</file>

<file path=ppt/tags/tag84.xml><?xml version="1.0" encoding="utf-8"?>
<p:tagLst xmlns:p="http://schemas.openxmlformats.org/presentationml/2006/main">
  <p:tag name="THINKCELLSHAPEDONOTDELETE" val="pEMdKNlBfM06KTJ7e2FA7OA"/>
</p:tagLst>
</file>

<file path=ppt/tags/tag85.xml><?xml version="1.0" encoding="utf-8"?>
<p:tagLst xmlns:p="http://schemas.openxmlformats.org/presentationml/2006/main">
  <p:tag name="THINKCELLSHAPEDONOTDELETE" val="pGT2Tbe8WmEqG.FmkuXdohg"/>
</p:tagLst>
</file>

<file path=ppt/tags/tag86.xml><?xml version="1.0" encoding="utf-8"?>
<p:tagLst xmlns:p="http://schemas.openxmlformats.org/presentationml/2006/main">
  <p:tag name="THINKCELLSHAPEDONOTDELETE" val="pHXFoydIU2ESmft41ch_u_A"/>
</p:tagLst>
</file>

<file path=ppt/tags/tag87.xml><?xml version="1.0" encoding="utf-8"?>
<p:tagLst xmlns:p="http://schemas.openxmlformats.org/presentationml/2006/main">
  <p:tag name="THINKCELLSHAPEDONOTDELETE" val="pHXFoydIU2ESmft41ch_u_A"/>
</p:tagLst>
</file>

<file path=ppt/tags/tag88.xml><?xml version="1.0" encoding="utf-8"?>
<p:tagLst xmlns:p="http://schemas.openxmlformats.org/presentationml/2006/main">
  <p:tag name="THINKCELLSHAPEDONOTDELETE" val="p90wIilvOXE.HZsQ1xCmnwg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84_2*m_i*1_1"/>
  <p:tag name="KSO_WM_TEMPLATE_CATEGORY" val="diagram"/>
  <p:tag name="KSO_WM_TEMPLATE_INDEX" val="20200184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h_f"/>
  <p:tag name="KSO_WM_UNIT_INDEX" val="1_3_1_1"/>
  <p:tag name="KSO_WM_UNIT_ID" val="diagram20200181_3*m_h_h_f*1_3_1_1"/>
  <p:tag name="KSO_WM_TEMPLATE_CATEGORY" val="diagram"/>
  <p:tag name="KSO_WM_TEMPLATE_INDEX" val="20200181"/>
  <p:tag name="KSO_WM_UNIT_LAYERLEVEL" val="1_1_1_1"/>
  <p:tag name="KSO_WM_TAG_VERSION" val="1.0"/>
  <p:tag name="KSO_WM_BEAUTIFY_FLAG" val="#wm#"/>
  <p:tag name="KSO_WM_UNIT_VALUE" val="40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84_2*m_h_i*1_1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84_2*m_h_i*1_2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84_2*m_h_i*1_3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0184_2*m_h_i*1_1_3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184_2*m_h_i*1_2_2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184_2*m_h_i*1_3_2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84_2*i*1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LINE_FORE_SCHEMECOLOR_INDEX" val="14"/>
  <p:tag name="KSO_WM_UNIT_LINE_FILL_TYPE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0184_2*m_h_i*1_1_4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0184_2*m_h_i*1_1_5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0184_2*m_h_i*1_1_6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主题6">
  <a:themeElements>
    <a:clrScheme name="自定义 3">
      <a:dk1>
        <a:srgbClr val="2F2F2F"/>
      </a:dk1>
      <a:lt1>
        <a:sysClr val="window" lastClr="FFFFFF"/>
      </a:lt1>
      <a:dk2>
        <a:srgbClr val="636363"/>
      </a:dk2>
      <a:lt2>
        <a:srgbClr val="FFFFFF"/>
      </a:lt2>
      <a:accent1>
        <a:srgbClr val="1A9173"/>
      </a:accent1>
      <a:accent2>
        <a:srgbClr val="636363"/>
      </a:accent2>
      <a:accent3>
        <a:srgbClr val="8B8B8B"/>
      </a:accent3>
      <a:accent4>
        <a:srgbClr val="949494"/>
      </a:accent4>
      <a:accent5>
        <a:srgbClr val="686868"/>
      </a:accent5>
      <a:accent6>
        <a:srgbClr val="3F3F3F"/>
      </a:accent6>
      <a:hlink>
        <a:srgbClr val="F33B48"/>
      </a:hlink>
      <a:folHlink>
        <a:srgbClr val="FFC00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3096</Words>
  <Application>WPS 演示</Application>
  <PresentationFormat>宽屏</PresentationFormat>
  <Paragraphs>446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Neris Thin</vt:lpstr>
      <vt:lpstr>Gulim</vt:lpstr>
      <vt:lpstr>Bauhaus 93</vt:lpstr>
      <vt:lpstr>Impact</vt:lpstr>
      <vt:lpstr>Arial</vt:lpstr>
      <vt:lpstr>Calibri</vt:lpstr>
      <vt:lpstr>Malgun Gothic</vt:lpstr>
      <vt:lpstr>方正姚体</vt:lpstr>
      <vt:lpstr>仿宋</vt:lpstr>
      <vt:lpstr>华文琥珀</vt:lpstr>
      <vt:lpstr>楷体</vt:lpstr>
      <vt:lpstr>华文楷体</vt:lpstr>
      <vt:lpstr>Adobe 仿宋 Std R</vt:lpstr>
      <vt:lpstr>华文仿宋</vt:lpstr>
      <vt:lpstr>幼圆</vt:lpstr>
      <vt:lpstr>Wingdings</vt:lpstr>
      <vt:lpstr>Arial Unicode MS</vt:lpstr>
      <vt:lpstr>Gabriola</vt:lpstr>
      <vt:lpstr>Segoe Print</vt:lpstr>
      <vt:lpstr>主题6</vt:lpstr>
      <vt:lpstr>mealprep®  功能性饮食创新坊</vt:lpstr>
      <vt:lpstr>人工智能饮食变革：人工智能将会如何重塑我们的饮食生活？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category>oral defense</cp:category>
  <cp:lastModifiedBy>Kristy</cp:lastModifiedBy>
  <cp:revision>141</cp:revision>
  <cp:lastPrinted>2018-02-05T16:00:00Z</cp:lastPrinted>
  <dcterms:created xsi:type="dcterms:W3CDTF">2018-02-05T16:00:00Z</dcterms:created>
  <dcterms:modified xsi:type="dcterms:W3CDTF">2020-03-26T02:23:35Z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753274a3-d12c-43a4-9eff-64603729bf8b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2018-08-30T08:49:16.1259888Z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2052-11.1.0.9513</vt:lpwstr>
  </property>
</Properties>
</file>